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</p:sldMasterIdLst>
  <p:notesMasterIdLst>
    <p:notesMasterId r:id="rId27"/>
  </p:notesMasterIdLst>
  <p:sldIdLst>
    <p:sldId id="946" r:id="rId3"/>
    <p:sldId id="3965" r:id="rId4"/>
    <p:sldId id="3966" r:id="rId5"/>
    <p:sldId id="3967" r:id="rId6"/>
    <p:sldId id="3961" r:id="rId7"/>
    <p:sldId id="346" r:id="rId8"/>
    <p:sldId id="3960" r:id="rId9"/>
    <p:sldId id="3962" r:id="rId10"/>
    <p:sldId id="3963" r:id="rId11"/>
    <p:sldId id="3964" r:id="rId12"/>
    <p:sldId id="3968" r:id="rId13"/>
    <p:sldId id="3969" r:id="rId14"/>
    <p:sldId id="3971" r:id="rId15"/>
    <p:sldId id="3972" r:id="rId16"/>
    <p:sldId id="3970" r:id="rId17"/>
    <p:sldId id="3973" r:id="rId18"/>
    <p:sldId id="3974" r:id="rId19"/>
    <p:sldId id="3975" r:id="rId20"/>
    <p:sldId id="3976" r:id="rId21"/>
    <p:sldId id="3977" r:id="rId22"/>
    <p:sldId id="3978" r:id="rId23"/>
    <p:sldId id="3980" r:id="rId24"/>
    <p:sldId id="3979" r:id="rId25"/>
    <p:sldId id="39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EAB"/>
    <a:srgbClr val="004E98"/>
    <a:srgbClr val="004E97"/>
    <a:srgbClr val="004E96"/>
    <a:srgbClr val="E20010"/>
    <a:srgbClr val="2F5597"/>
    <a:srgbClr val="F0AA50"/>
    <a:srgbClr val="F01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深色样式 1 - 强调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主题样式 2 - 强调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7" autoAdjust="0"/>
    <p:restoredTop sz="91404"/>
  </p:normalViewPr>
  <p:slideViewPr>
    <p:cSldViewPr snapToGrid="0" snapToObjects="1">
      <p:cViewPr varScale="1">
        <p:scale>
          <a:sx n="143" d="100"/>
          <a:sy n="143" d="100"/>
        </p:scale>
        <p:origin x="736" y="192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26565-FE17-42FA-8FDC-64CA79D790B2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8F59B21-7FEE-438C-A821-803CEE602BD6}">
      <dgm:prSet/>
      <dgm:spPr/>
      <dgm:t>
        <a:bodyPr/>
        <a:lstStyle/>
        <a:p>
          <a:r>
            <a:rPr lang="en-US"/>
            <a:t>3</a:t>
          </a:r>
          <a:r>
            <a:rPr lang="zh-CN"/>
            <a:t> 种不同的非入侵脑电信号</a:t>
          </a:r>
          <a:endParaRPr lang="en-US"/>
        </a:p>
      </dgm:t>
    </dgm:pt>
    <dgm:pt modelId="{5F2446B2-D53B-4058-94AC-89280F2C52B0}" type="parTrans" cxnId="{1229E070-B949-430D-A49A-60160EF4D261}">
      <dgm:prSet/>
      <dgm:spPr/>
      <dgm:t>
        <a:bodyPr/>
        <a:lstStyle/>
        <a:p>
          <a:endParaRPr lang="en-US"/>
        </a:p>
      </dgm:t>
    </dgm:pt>
    <dgm:pt modelId="{A594956F-D954-4BC5-9C16-FD87E6F25AFE}" type="sibTrans" cxnId="{1229E070-B949-430D-A49A-60160EF4D261}">
      <dgm:prSet/>
      <dgm:spPr/>
      <dgm:t>
        <a:bodyPr/>
        <a:lstStyle/>
        <a:p>
          <a:endParaRPr lang="en-US"/>
        </a:p>
      </dgm:t>
    </dgm:pt>
    <dgm:pt modelId="{1395247F-A88D-4873-A7A0-6C8EB43841C0}">
      <dgm:prSet/>
      <dgm:spPr/>
      <dgm:t>
        <a:bodyPr/>
        <a:lstStyle/>
        <a:p>
          <a:r>
            <a:rPr lang="en-US"/>
            <a:t>EEG:</a:t>
          </a:r>
          <a:r>
            <a:rPr lang="zh-CN"/>
            <a:t>脑电图</a:t>
          </a:r>
          <a:endParaRPr lang="en-US"/>
        </a:p>
      </dgm:t>
    </dgm:pt>
    <dgm:pt modelId="{45C8F378-4E73-46D2-9D21-DC96D1848869}" type="parTrans" cxnId="{A30D71CA-481B-472D-A428-5D4314AAAE34}">
      <dgm:prSet/>
      <dgm:spPr/>
      <dgm:t>
        <a:bodyPr/>
        <a:lstStyle/>
        <a:p>
          <a:endParaRPr lang="en-US"/>
        </a:p>
      </dgm:t>
    </dgm:pt>
    <dgm:pt modelId="{D6C3C76A-BB15-4939-9091-5469EE0E24FA}" type="sibTrans" cxnId="{A30D71CA-481B-472D-A428-5D4314AAAE34}">
      <dgm:prSet/>
      <dgm:spPr/>
      <dgm:t>
        <a:bodyPr/>
        <a:lstStyle/>
        <a:p>
          <a:endParaRPr lang="en-US"/>
        </a:p>
      </dgm:t>
    </dgm:pt>
    <dgm:pt modelId="{93E9D285-0D50-4294-B79C-DF693498B048}">
      <dgm:prSet/>
      <dgm:spPr/>
      <dgm:t>
        <a:bodyPr/>
        <a:lstStyle/>
        <a:p>
          <a:r>
            <a:rPr lang="en-US"/>
            <a:t>MEG:</a:t>
          </a:r>
          <a:r>
            <a:rPr lang="zh-CN"/>
            <a:t> 脑磁图</a:t>
          </a:r>
          <a:endParaRPr lang="en-US"/>
        </a:p>
      </dgm:t>
    </dgm:pt>
    <dgm:pt modelId="{1E659C6E-2C91-436A-A797-1ECBB2363E17}" type="parTrans" cxnId="{4C07B634-B564-4BC1-85DA-492C073756C9}">
      <dgm:prSet/>
      <dgm:spPr/>
      <dgm:t>
        <a:bodyPr/>
        <a:lstStyle/>
        <a:p>
          <a:endParaRPr lang="en-US"/>
        </a:p>
      </dgm:t>
    </dgm:pt>
    <dgm:pt modelId="{659B2D96-9680-4B2F-8DAA-6142BC5BA6A6}" type="sibTrans" cxnId="{4C07B634-B564-4BC1-85DA-492C073756C9}">
      <dgm:prSet/>
      <dgm:spPr/>
      <dgm:t>
        <a:bodyPr/>
        <a:lstStyle/>
        <a:p>
          <a:endParaRPr lang="en-US"/>
        </a:p>
      </dgm:t>
    </dgm:pt>
    <dgm:pt modelId="{59BF7B70-7862-4A4D-83B9-01F761548638}">
      <dgm:prSet/>
      <dgm:spPr/>
      <dgm:t>
        <a:bodyPr/>
        <a:lstStyle/>
        <a:p>
          <a:r>
            <a:rPr lang="en-US"/>
            <a:t>fMRI:</a:t>
          </a:r>
          <a:r>
            <a:rPr lang="zh-CN"/>
            <a:t> 功能性磁振成像</a:t>
          </a:r>
          <a:endParaRPr lang="en-US"/>
        </a:p>
      </dgm:t>
    </dgm:pt>
    <dgm:pt modelId="{2FA09FCC-7371-461C-B557-6D1AFF2C1CBE}" type="parTrans" cxnId="{DA49CC4A-9C29-42C5-B3FF-1A0ECC424BAF}">
      <dgm:prSet/>
      <dgm:spPr/>
      <dgm:t>
        <a:bodyPr/>
        <a:lstStyle/>
        <a:p>
          <a:endParaRPr lang="en-US"/>
        </a:p>
      </dgm:t>
    </dgm:pt>
    <dgm:pt modelId="{D17AA09E-51C4-402D-AB70-BDD1F1DC765B}" type="sibTrans" cxnId="{DA49CC4A-9C29-42C5-B3FF-1A0ECC424BAF}">
      <dgm:prSet/>
      <dgm:spPr/>
      <dgm:t>
        <a:bodyPr/>
        <a:lstStyle/>
        <a:p>
          <a:endParaRPr lang="en-US"/>
        </a:p>
      </dgm:t>
    </dgm:pt>
    <dgm:pt modelId="{437A235C-5AD5-7F42-9D91-B7B1048C3B91}" type="pres">
      <dgm:prSet presAssocID="{8B426565-FE17-42FA-8FDC-64CA79D790B2}" presName="linear" presStyleCnt="0">
        <dgm:presLayoutVars>
          <dgm:dir/>
          <dgm:animLvl val="lvl"/>
          <dgm:resizeHandles val="exact"/>
        </dgm:presLayoutVars>
      </dgm:prSet>
      <dgm:spPr/>
    </dgm:pt>
    <dgm:pt modelId="{134D0D4F-C043-A84B-8E17-0D7CE84C7D7B}" type="pres">
      <dgm:prSet presAssocID="{88F59B21-7FEE-438C-A821-803CEE602BD6}" presName="parentLin" presStyleCnt="0"/>
      <dgm:spPr/>
    </dgm:pt>
    <dgm:pt modelId="{785F0FB9-1045-0A47-B230-511251940580}" type="pres">
      <dgm:prSet presAssocID="{88F59B21-7FEE-438C-A821-803CEE602BD6}" presName="parentLeftMargin" presStyleLbl="node1" presStyleIdx="0" presStyleCnt="4"/>
      <dgm:spPr/>
    </dgm:pt>
    <dgm:pt modelId="{5E940977-ECF5-164C-B241-1B594F6023EB}" type="pres">
      <dgm:prSet presAssocID="{88F59B21-7FEE-438C-A821-803CEE602BD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CE182A-D5E7-A042-B509-3DDBEFD28A61}" type="pres">
      <dgm:prSet presAssocID="{88F59B21-7FEE-438C-A821-803CEE602BD6}" presName="negativeSpace" presStyleCnt="0"/>
      <dgm:spPr/>
    </dgm:pt>
    <dgm:pt modelId="{30D69463-6C37-644C-AA5F-DE341B7F158C}" type="pres">
      <dgm:prSet presAssocID="{88F59B21-7FEE-438C-A821-803CEE602BD6}" presName="childText" presStyleLbl="conFgAcc1" presStyleIdx="0" presStyleCnt="4">
        <dgm:presLayoutVars>
          <dgm:bulletEnabled val="1"/>
        </dgm:presLayoutVars>
      </dgm:prSet>
      <dgm:spPr/>
    </dgm:pt>
    <dgm:pt modelId="{ED756F00-AFFD-DF4B-B1EE-2C5E8E5CB15F}" type="pres">
      <dgm:prSet presAssocID="{A594956F-D954-4BC5-9C16-FD87E6F25AFE}" presName="spaceBetweenRectangles" presStyleCnt="0"/>
      <dgm:spPr/>
    </dgm:pt>
    <dgm:pt modelId="{E0907826-747A-BA43-BC0D-2AB26EAA47D7}" type="pres">
      <dgm:prSet presAssocID="{1395247F-A88D-4873-A7A0-6C8EB43841C0}" presName="parentLin" presStyleCnt="0"/>
      <dgm:spPr/>
    </dgm:pt>
    <dgm:pt modelId="{E5389791-C4EB-CD4E-9AF8-6837720850AA}" type="pres">
      <dgm:prSet presAssocID="{1395247F-A88D-4873-A7A0-6C8EB43841C0}" presName="parentLeftMargin" presStyleLbl="node1" presStyleIdx="0" presStyleCnt="4"/>
      <dgm:spPr/>
    </dgm:pt>
    <dgm:pt modelId="{249CB436-4A47-0846-8E07-0F8682AEB8C1}" type="pres">
      <dgm:prSet presAssocID="{1395247F-A88D-4873-A7A0-6C8EB43841C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212D6EC-DBE9-E940-9881-A4135392C69B}" type="pres">
      <dgm:prSet presAssocID="{1395247F-A88D-4873-A7A0-6C8EB43841C0}" presName="negativeSpace" presStyleCnt="0"/>
      <dgm:spPr/>
    </dgm:pt>
    <dgm:pt modelId="{459839E0-8049-0B4E-9336-F59137F8FF96}" type="pres">
      <dgm:prSet presAssocID="{1395247F-A88D-4873-A7A0-6C8EB43841C0}" presName="childText" presStyleLbl="conFgAcc1" presStyleIdx="1" presStyleCnt="4">
        <dgm:presLayoutVars>
          <dgm:bulletEnabled val="1"/>
        </dgm:presLayoutVars>
      </dgm:prSet>
      <dgm:spPr/>
    </dgm:pt>
    <dgm:pt modelId="{84CCB0BB-4B7C-894A-8690-BA77554A7775}" type="pres">
      <dgm:prSet presAssocID="{D6C3C76A-BB15-4939-9091-5469EE0E24FA}" presName="spaceBetweenRectangles" presStyleCnt="0"/>
      <dgm:spPr/>
    </dgm:pt>
    <dgm:pt modelId="{B90DD1B5-DC13-584E-B5B2-8D21C40AA628}" type="pres">
      <dgm:prSet presAssocID="{93E9D285-0D50-4294-B79C-DF693498B048}" presName="parentLin" presStyleCnt="0"/>
      <dgm:spPr/>
    </dgm:pt>
    <dgm:pt modelId="{05731C28-F87A-E54E-B9EB-F9545C5D4868}" type="pres">
      <dgm:prSet presAssocID="{93E9D285-0D50-4294-B79C-DF693498B048}" presName="parentLeftMargin" presStyleLbl="node1" presStyleIdx="1" presStyleCnt="4"/>
      <dgm:spPr/>
    </dgm:pt>
    <dgm:pt modelId="{B06D33F9-13C3-BF4D-9161-BB7F2D512B25}" type="pres">
      <dgm:prSet presAssocID="{93E9D285-0D50-4294-B79C-DF693498B0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EF849EE-DA87-834D-AE9B-136D308EA67B}" type="pres">
      <dgm:prSet presAssocID="{93E9D285-0D50-4294-B79C-DF693498B048}" presName="negativeSpace" presStyleCnt="0"/>
      <dgm:spPr/>
    </dgm:pt>
    <dgm:pt modelId="{F798392E-4DA8-C546-9197-6914E8E97D2C}" type="pres">
      <dgm:prSet presAssocID="{93E9D285-0D50-4294-B79C-DF693498B048}" presName="childText" presStyleLbl="conFgAcc1" presStyleIdx="2" presStyleCnt="4">
        <dgm:presLayoutVars>
          <dgm:bulletEnabled val="1"/>
        </dgm:presLayoutVars>
      </dgm:prSet>
      <dgm:spPr/>
    </dgm:pt>
    <dgm:pt modelId="{1B693FEE-A9E5-7049-89FE-3E420F9F5DC8}" type="pres">
      <dgm:prSet presAssocID="{659B2D96-9680-4B2F-8DAA-6142BC5BA6A6}" presName="spaceBetweenRectangles" presStyleCnt="0"/>
      <dgm:spPr/>
    </dgm:pt>
    <dgm:pt modelId="{7E04B274-3DBA-C944-882B-E220F7F527AB}" type="pres">
      <dgm:prSet presAssocID="{59BF7B70-7862-4A4D-83B9-01F761548638}" presName="parentLin" presStyleCnt="0"/>
      <dgm:spPr/>
    </dgm:pt>
    <dgm:pt modelId="{EB00EEEC-7A3F-2041-A973-09092D4E2ACE}" type="pres">
      <dgm:prSet presAssocID="{59BF7B70-7862-4A4D-83B9-01F761548638}" presName="parentLeftMargin" presStyleLbl="node1" presStyleIdx="2" presStyleCnt="4"/>
      <dgm:spPr/>
    </dgm:pt>
    <dgm:pt modelId="{D8725FCD-8FC2-FB4B-84FD-68D942D292F5}" type="pres">
      <dgm:prSet presAssocID="{59BF7B70-7862-4A4D-83B9-01F76154863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75A6AE3-2FDF-F74F-9E26-1562926AD746}" type="pres">
      <dgm:prSet presAssocID="{59BF7B70-7862-4A4D-83B9-01F761548638}" presName="negativeSpace" presStyleCnt="0"/>
      <dgm:spPr/>
    </dgm:pt>
    <dgm:pt modelId="{DE6C8C5D-E043-5D4E-BBEF-D33256F6E6BA}" type="pres">
      <dgm:prSet presAssocID="{59BF7B70-7862-4A4D-83B9-01F76154863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C07B634-B564-4BC1-85DA-492C073756C9}" srcId="{8B426565-FE17-42FA-8FDC-64CA79D790B2}" destId="{93E9D285-0D50-4294-B79C-DF693498B048}" srcOrd="2" destOrd="0" parTransId="{1E659C6E-2C91-436A-A797-1ECBB2363E17}" sibTransId="{659B2D96-9680-4B2F-8DAA-6142BC5BA6A6}"/>
    <dgm:cxn modelId="{DA49CC4A-9C29-42C5-B3FF-1A0ECC424BAF}" srcId="{8B426565-FE17-42FA-8FDC-64CA79D790B2}" destId="{59BF7B70-7862-4A4D-83B9-01F761548638}" srcOrd="3" destOrd="0" parTransId="{2FA09FCC-7371-461C-B557-6D1AFF2C1CBE}" sibTransId="{D17AA09E-51C4-402D-AB70-BDD1F1DC765B}"/>
    <dgm:cxn modelId="{ED395F4D-F711-AC4A-A5B6-7065FFB2116A}" type="presOf" srcId="{59BF7B70-7862-4A4D-83B9-01F761548638}" destId="{D8725FCD-8FC2-FB4B-84FD-68D942D292F5}" srcOrd="1" destOrd="0" presId="urn:microsoft.com/office/officeart/2005/8/layout/list1"/>
    <dgm:cxn modelId="{9B03D94F-5026-7C41-9A12-0F8BD66B41DE}" type="presOf" srcId="{93E9D285-0D50-4294-B79C-DF693498B048}" destId="{B06D33F9-13C3-BF4D-9161-BB7F2D512B25}" srcOrd="1" destOrd="0" presId="urn:microsoft.com/office/officeart/2005/8/layout/list1"/>
    <dgm:cxn modelId="{08163552-67CB-2042-9CA5-FF28E2A95824}" type="presOf" srcId="{59BF7B70-7862-4A4D-83B9-01F761548638}" destId="{EB00EEEC-7A3F-2041-A973-09092D4E2ACE}" srcOrd="0" destOrd="0" presId="urn:microsoft.com/office/officeart/2005/8/layout/list1"/>
    <dgm:cxn modelId="{85BF7153-D5BF-DE42-B293-36D74DD4E746}" type="presOf" srcId="{93E9D285-0D50-4294-B79C-DF693498B048}" destId="{05731C28-F87A-E54E-B9EB-F9545C5D4868}" srcOrd="0" destOrd="0" presId="urn:microsoft.com/office/officeart/2005/8/layout/list1"/>
    <dgm:cxn modelId="{1229E070-B949-430D-A49A-60160EF4D261}" srcId="{8B426565-FE17-42FA-8FDC-64CA79D790B2}" destId="{88F59B21-7FEE-438C-A821-803CEE602BD6}" srcOrd="0" destOrd="0" parTransId="{5F2446B2-D53B-4058-94AC-89280F2C52B0}" sibTransId="{A594956F-D954-4BC5-9C16-FD87E6F25AFE}"/>
    <dgm:cxn modelId="{80F48899-2BE1-F54B-9057-D50BDC248300}" type="presOf" srcId="{1395247F-A88D-4873-A7A0-6C8EB43841C0}" destId="{249CB436-4A47-0846-8E07-0F8682AEB8C1}" srcOrd="1" destOrd="0" presId="urn:microsoft.com/office/officeart/2005/8/layout/list1"/>
    <dgm:cxn modelId="{56235A9B-652B-764B-A834-83008E55C83A}" type="presOf" srcId="{88F59B21-7FEE-438C-A821-803CEE602BD6}" destId="{5E940977-ECF5-164C-B241-1B594F6023EB}" srcOrd="1" destOrd="0" presId="urn:microsoft.com/office/officeart/2005/8/layout/list1"/>
    <dgm:cxn modelId="{5568789B-88DD-D749-9A3E-E2BADC9B0527}" type="presOf" srcId="{88F59B21-7FEE-438C-A821-803CEE602BD6}" destId="{785F0FB9-1045-0A47-B230-511251940580}" srcOrd="0" destOrd="0" presId="urn:microsoft.com/office/officeart/2005/8/layout/list1"/>
    <dgm:cxn modelId="{823BA09C-D51F-1540-A043-DBF0EFC81688}" type="presOf" srcId="{1395247F-A88D-4873-A7A0-6C8EB43841C0}" destId="{E5389791-C4EB-CD4E-9AF8-6837720850AA}" srcOrd="0" destOrd="0" presId="urn:microsoft.com/office/officeart/2005/8/layout/list1"/>
    <dgm:cxn modelId="{A30D71CA-481B-472D-A428-5D4314AAAE34}" srcId="{8B426565-FE17-42FA-8FDC-64CA79D790B2}" destId="{1395247F-A88D-4873-A7A0-6C8EB43841C0}" srcOrd="1" destOrd="0" parTransId="{45C8F378-4E73-46D2-9D21-DC96D1848869}" sibTransId="{D6C3C76A-BB15-4939-9091-5469EE0E24FA}"/>
    <dgm:cxn modelId="{FB5DEBE3-2BC9-C249-BA59-E9FF31351CEB}" type="presOf" srcId="{8B426565-FE17-42FA-8FDC-64CA79D790B2}" destId="{437A235C-5AD5-7F42-9D91-B7B1048C3B91}" srcOrd="0" destOrd="0" presId="urn:microsoft.com/office/officeart/2005/8/layout/list1"/>
    <dgm:cxn modelId="{97417439-E332-2047-9AAE-E2DC0811BE21}" type="presParOf" srcId="{437A235C-5AD5-7F42-9D91-B7B1048C3B91}" destId="{134D0D4F-C043-A84B-8E17-0D7CE84C7D7B}" srcOrd="0" destOrd="0" presId="urn:microsoft.com/office/officeart/2005/8/layout/list1"/>
    <dgm:cxn modelId="{99665E30-1CC6-994A-B96F-0BFD434CE23A}" type="presParOf" srcId="{134D0D4F-C043-A84B-8E17-0D7CE84C7D7B}" destId="{785F0FB9-1045-0A47-B230-511251940580}" srcOrd="0" destOrd="0" presId="urn:microsoft.com/office/officeart/2005/8/layout/list1"/>
    <dgm:cxn modelId="{95DF056D-B225-3040-BB2A-26525A951BC5}" type="presParOf" srcId="{134D0D4F-C043-A84B-8E17-0D7CE84C7D7B}" destId="{5E940977-ECF5-164C-B241-1B594F6023EB}" srcOrd="1" destOrd="0" presId="urn:microsoft.com/office/officeart/2005/8/layout/list1"/>
    <dgm:cxn modelId="{59A280AD-1C79-B043-9111-C752D459EF3D}" type="presParOf" srcId="{437A235C-5AD5-7F42-9D91-B7B1048C3B91}" destId="{E0CE182A-D5E7-A042-B509-3DDBEFD28A61}" srcOrd="1" destOrd="0" presId="urn:microsoft.com/office/officeart/2005/8/layout/list1"/>
    <dgm:cxn modelId="{4D8B75B3-25D1-9040-9B68-EC35660F4CD0}" type="presParOf" srcId="{437A235C-5AD5-7F42-9D91-B7B1048C3B91}" destId="{30D69463-6C37-644C-AA5F-DE341B7F158C}" srcOrd="2" destOrd="0" presId="urn:microsoft.com/office/officeart/2005/8/layout/list1"/>
    <dgm:cxn modelId="{7A21F92D-80E1-0C47-9C6A-7633DE618AAF}" type="presParOf" srcId="{437A235C-5AD5-7F42-9D91-B7B1048C3B91}" destId="{ED756F00-AFFD-DF4B-B1EE-2C5E8E5CB15F}" srcOrd="3" destOrd="0" presId="urn:microsoft.com/office/officeart/2005/8/layout/list1"/>
    <dgm:cxn modelId="{F2968B6E-A74C-B14B-AAE2-99FE16C59CCF}" type="presParOf" srcId="{437A235C-5AD5-7F42-9D91-B7B1048C3B91}" destId="{E0907826-747A-BA43-BC0D-2AB26EAA47D7}" srcOrd="4" destOrd="0" presId="urn:microsoft.com/office/officeart/2005/8/layout/list1"/>
    <dgm:cxn modelId="{F46493D5-3789-0940-95E4-41AC30A03A66}" type="presParOf" srcId="{E0907826-747A-BA43-BC0D-2AB26EAA47D7}" destId="{E5389791-C4EB-CD4E-9AF8-6837720850AA}" srcOrd="0" destOrd="0" presId="urn:microsoft.com/office/officeart/2005/8/layout/list1"/>
    <dgm:cxn modelId="{2DF01E7D-3560-2645-98EA-FA23FE0A92F6}" type="presParOf" srcId="{E0907826-747A-BA43-BC0D-2AB26EAA47D7}" destId="{249CB436-4A47-0846-8E07-0F8682AEB8C1}" srcOrd="1" destOrd="0" presId="urn:microsoft.com/office/officeart/2005/8/layout/list1"/>
    <dgm:cxn modelId="{6C077F50-567E-0C4B-B8AB-9F7711854FEF}" type="presParOf" srcId="{437A235C-5AD5-7F42-9D91-B7B1048C3B91}" destId="{C212D6EC-DBE9-E940-9881-A4135392C69B}" srcOrd="5" destOrd="0" presId="urn:microsoft.com/office/officeart/2005/8/layout/list1"/>
    <dgm:cxn modelId="{3E94DBF5-69D0-794F-9621-0CF71CAA6556}" type="presParOf" srcId="{437A235C-5AD5-7F42-9D91-B7B1048C3B91}" destId="{459839E0-8049-0B4E-9336-F59137F8FF96}" srcOrd="6" destOrd="0" presId="urn:microsoft.com/office/officeart/2005/8/layout/list1"/>
    <dgm:cxn modelId="{35779043-E901-FE49-A22C-783F86CCCA11}" type="presParOf" srcId="{437A235C-5AD5-7F42-9D91-B7B1048C3B91}" destId="{84CCB0BB-4B7C-894A-8690-BA77554A7775}" srcOrd="7" destOrd="0" presId="urn:microsoft.com/office/officeart/2005/8/layout/list1"/>
    <dgm:cxn modelId="{C0ADCC34-D318-F84D-983D-5BD9663DA86D}" type="presParOf" srcId="{437A235C-5AD5-7F42-9D91-B7B1048C3B91}" destId="{B90DD1B5-DC13-584E-B5B2-8D21C40AA628}" srcOrd="8" destOrd="0" presId="urn:microsoft.com/office/officeart/2005/8/layout/list1"/>
    <dgm:cxn modelId="{945FF5C1-0196-CC44-A456-3CBD25EF84F5}" type="presParOf" srcId="{B90DD1B5-DC13-584E-B5B2-8D21C40AA628}" destId="{05731C28-F87A-E54E-B9EB-F9545C5D4868}" srcOrd="0" destOrd="0" presId="urn:microsoft.com/office/officeart/2005/8/layout/list1"/>
    <dgm:cxn modelId="{A31C319E-A10D-4544-A241-08AA012B6013}" type="presParOf" srcId="{B90DD1B5-DC13-584E-B5B2-8D21C40AA628}" destId="{B06D33F9-13C3-BF4D-9161-BB7F2D512B25}" srcOrd="1" destOrd="0" presId="urn:microsoft.com/office/officeart/2005/8/layout/list1"/>
    <dgm:cxn modelId="{4D1A0726-AE64-E842-BB1E-EB493B959D33}" type="presParOf" srcId="{437A235C-5AD5-7F42-9D91-B7B1048C3B91}" destId="{7EF849EE-DA87-834D-AE9B-136D308EA67B}" srcOrd="9" destOrd="0" presId="urn:microsoft.com/office/officeart/2005/8/layout/list1"/>
    <dgm:cxn modelId="{03115D1D-609E-9148-80BA-48067D4B7724}" type="presParOf" srcId="{437A235C-5AD5-7F42-9D91-B7B1048C3B91}" destId="{F798392E-4DA8-C546-9197-6914E8E97D2C}" srcOrd="10" destOrd="0" presId="urn:microsoft.com/office/officeart/2005/8/layout/list1"/>
    <dgm:cxn modelId="{A04BC522-DD48-9B4A-BD78-B7E899321829}" type="presParOf" srcId="{437A235C-5AD5-7F42-9D91-B7B1048C3B91}" destId="{1B693FEE-A9E5-7049-89FE-3E420F9F5DC8}" srcOrd="11" destOrd="0" presId="urn:microsoft.com/office/officeart/2005/8/layout/list1"/>
    <dgm:cxn modelId="{F5A8BDED-992D-0F4D-BE00-B5D1B45666EB}" type="presParOf" srcId="{437A235C-5AD5-7F42-9D91-B7B1048C3B91}" destId="{7E04B274-3DBA-C944-882B-E220F7F527AB}" srcOrd="12" destOrd="0" presId="urn:microsoft.com/office/officeart/2005/8/layout/list1"/>
    <dgm:cxn modelId="{BDDA9632-4617-114F-B613-DF1014B5B547}" type="presParOf" srcId="{7E04B274-3DBA-C944-882B-E220F7F527AB}" destId="{EB00EEEC-7A3F-2041-A973-09092D4E2ACE}" srcOrd="0" destOrd="0" presId="urn:microsoft.com/office/officeart/2005/8/layout/list1"/>
    <dgm:cxn modelId="{ACB8630D-5C70-EB48-95C6-47BB6E0F7FCA}" type="presParOf" srcId="{7E04B274-3DBA-C944-882B-E220F7F527AB}" destId="{D8725FCD-8FC2-FB4B-84FD-68D942D292F5}" srcOrd="1" destOrd="0" presId="urn:microsoft.com/office/officeart/2005/8/layout/list1"/>
    <dgm:cxn modelId="{4877F7AB-AF02-194C-B9AF-5F7EFC185473}" type="presParOf" srcId="{437A235C-5AD5-7F42-9D91-B7B1048C3B91}" destId="{775A6AE3-2FDF-F74F-9E26-1562926AD746}" srcOrd="13" destOrd="0" presId="urn:microsoft.com/office/officeart/2005/8/layout/list1"/>
    <dgm:cxn modelId="{007A4C4D-FF57-334F-8006-C7E2DA0047F2}" type="presParOf" srcId="{437A235C-5AD5-7F42-9D91-B7B1048C3B91}" destId="{DE6C8C5D-E043-5D4E-BBEF-D33256F6E6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0400EC-AED3-4A63-AD8B-3A9A5419C88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CA4CB07-2A08-410C-A44F-5E499EF1FADC}">
      <dgm:prSet/>
      <dgm:spPr/>
      <dgm:t>
        <a:bodyPr/>
        <a:lstStyle/>
        <a:p>
          <a:r>
            <a:rPr lang="en-US"/>
            <a:t>早期会使用</a:t>
          </a:r>
          <a:r>
            <a:rPr lang="zh-CN"/>
            <a:t>一些信号处理方法进行手工的特征提取</a:t>
          </a:r>
          <a:r>
            <a:rPr lang="en-US"/>
            <a:t>,</a:t>
          </a:r>
          <a:r>
            <a:rPr lang="zh-CN"/>
            <a:t> 例如时频分析</a:t>
          </a:r>
          <a:r>
            <a:rPr lang="en-US"/>
            <a:t>,</a:t>
          </a:r>
          <a:r>
            <a:rPr lang="zh-CN"/>
            <a:t> 小波变化</a:t>
          </a:r>
          <a:r>
            <a:rPr lang="en-US"/>
            <a:t>,</a:t>
          </a:r>
          <a:r>
            <a:rPr lang="zh-CN"/>
            <a:t> 独立成分分析等等</a:t>
          </a:r>
          <a:r>
            <a:rPr lang="en-US"/>
            <a:t>,</a:t>
          </a:r>
          <a:r>
            <a:rPr lang="zh-CN"/>
            <a:t> 之后使用一些统计机器学习模型</a:t>
          </a:r>
          <a:r>
            <a:rPr lang="zh-CN" b="0" i="0"/>
            <a:t>，如线性回归、主成分分析（</a:t>
          </a:r>
          <a:r>
            <a:rPr lang="en-US" b="0" i="0"/>
            <a:t>PCA）.</a:t>
          </a:r>
          <a:endParaRPr lang="en-US"/>
        </a:p>
      </dgm:t>
    </dgm:pt>
    <dgm:pt modelId="{93C9C9E2-A641-47F9-B7F1-55AD0E85DD8E}" type="parTrans" cxnId="{4F3A51A1-0BF7-4CCD-9809-291A772D3567}">
      <dgm:prSet/>
      <dgm:spPr/>
      <dgm:t>
        <a:bodyPr/>
        <a:lstStyle/>
        <a:p>
          <a:endParaRPr lang="en-US"/>
        </a:p>
      </dgm:t>
    </dgm:pt>
    <dgm:pt modelId="{BCAC34ED-675A-4CAA-B328-E3E176164A6D}" type="sibTrans" cxnId="{4F3A51A1-0BF7-4CCD-9809-291A772D3567}">
      <dgm:prSet/>
      <dgm:spPr/>
      <dgm:t>
        <a:bodyPr/>
        <a:lstStyle/>
        <a:p>
          <a:endParaRPr lang="en-US"/>
        </a:p>
      </dgm:t>
    </dgm:pt>
    <dgm:pt modelId="{AE686376-38D0-481F-94A5-3C2B26F60320}">
      <dgm:prSet/>
      <dgm:spPr/>
      <dgm:t>
        <a:bodyPr/>
        <a:lstStyle/>
        <a:p>
          <a:r>
            <a:rPr lang="zh-CN"/>
            <a:t>现在</a:t>
          </a:r>
          <a:r>
            <a:rPr lang="en-US"/>
            <a:t>,</a:t>
          </a:r>
          <a:r>
            <a:rPr lang="zh-CN"/>
            <a:t> 大家通常使用一个复杂的深度学习模型进行 </a:t>
          </a:r>
          <a:r>
            <a:rPr lang="en-US"/>
            <a:t>Hierarchical Feature Learning</a:t>
          </a:r>
        </a:p>
      </dgm:t>
    </dgm:pt>
    <dgm:pt modelId="{4B5BFD94-B396-438D-82AB-4DCB38AF2B1E}" type="parTrans" cxnId="{B9339871-6263-4D29-AD09-4FAB228289DA}">
      <dgm:prSet/>
      <dgm:spPr/>
      <dgm:t>
        <a:bodyPr/>
        <a:lstStyle/>
        <a:p>
          <a:endParaRPr lang="en-US"/>
        </a:p>
      </dgm:t>
    </dgm:pt>
    <dgm:pt modelId="{1E6A3ACE-058E-481F-ADE6-046A9AD43CF6}" type="sibTrans" cxnId="{B9339871-6263-4D29-AD09-4FAB228289DA}">
      <dgm:prSet/>
      <dgm:spPr/>
      <dgm:t>
        <a:bodyPr/>
        <a:lstStyle/>
        <a:p>
          <a:endParaRPr lang="en-US"/>
        </a:p>
      </dgm:t>
    </dgm:pt>
    <dgm:pt modelId="{54042874-19F0-47F6-A8CB-84A76E43B699}">
      <dgm:prSet/>
      <dgm:spPr/>
      <dgm:t>
        <a:bodyPr/>
        <a:lstStyle/>
        <a:p>
          <a:r>
            <a:rPr lang="zh-CN"/>
            <a:t>因此</a:t>
          </a:r>
          <a:r>
            <a:rPr lang="en-US"/>
            <a:t>,</a:t>
          </a:r>
          <a:r>
            <a:rPr lang="zh-CN"/>
            <a:t> 我们认为这是一项对齐任务</a:t>
          </a:r>
          <a:r>
            <a:rPr lang="en-US"/>
            <a:t>,</a:t>
          </a:r>
          <a:r>
            <a:rPr lang="zh-CN"/>
            <a:t> 对于两个</a:t>
          </a:r>
          <a:r>
            <a:rPr lang="en-US"/>
            <a:t> Encoder,</a:t>
          </a:r>
          <a:r>
            <a:rPr lang="zh-CN"/>
            <a:t> 我们希望通过训练让他们的表征尽量是一致的</a:t>
          </a:r>
          <a:endParaRPr lang="en-US"/>
        </a:p>
      </dgm:t>
    </dgm:pt>
    <dgm:pt modelId="{BCC1D38F-EA87-400B-A075-ADD7804BD5F0}" type="parTrans" cxnId="{659D6A0F-6C25-4128-ACE2-0F06DEDFFB75}">
      <dgm:prSet/>
      <dgm:spPr/>
      <dgm:t>
        <a:bodyPr/>
        <a:lstStyle/>
        <a:p>
          <a:endParaRPr lang="en-US"/>
        </a:p>
      </dgm:t>
    </dgm:pt>
    <dgm:pt modelId="{5EA5DBA2-0B0D-45B6-97FE-B06ACB906E9D}" type="sibTrans" cxnId="{659D6A0F-6C25-4128-ACE2-0F06DEDFFB75}">
      <dgm:prSet/>
      <dgm:spPr/>
      <dgm:t>
        <a:bodyPr/>
        <a:lstStyle/>
        <a:p>
          <a:endParaRPr lang="en-US"/>
        </a:p>
      </dgm:t>
    </dgm:pt>
    <dgm:pt modelId="{C5FC266B-A218-1B46-9BDF-70B42B748B6B}" type="pres">
      <dgm:prSet presAssocID="{CB0400EC-AED3-4A63-AD8B-3A9A5419C882}" presName="vert0" presStyleCnt="0">
        <dgm:presLayoutVars>
          <dgm:dir/>
          <dgm:animOne val="branch"/>
          <dgm:animLvl val="lvl"/>
        </dgm:presLayoutVars>
      </dgm:prSet>
      <dgm:spPr/>
    </dgm:pt>
    <dgm:pt modelId="{D9993AAD-0C53-1944-880D-395216680470}" type="pres">
      <dgm:prSet presAssocID="{1CA4CB07-2A08-410C-A44F-5E499EF1FADC}" presName="thickLine" presStyleLbl="alignNode1" presStyleIdx="0" presStyleCnt="3"/>
      <dgm:spPr/>
    </dgm:pt>
    <dgm:pt modelId="{5A2F3627-6C45-4A44-A8BE-FE70F1D74AC2}" type="pres">
      <dgm:prSet presAssocID="{1CA4CB07-2A08-410C-A44F-5E499EF1FADC}" presName="horz1" presStyleCnt="0"/>
      <dgm:spPr/>
    </dgm:pt>
    <dgm:pt modelId="{9DA917BC-D3D1-B845-A6DB-97175CD5B794}" type="pres">
      <dgm:prSet presAssocID="{1CA4CB07-2A08-410C-A44F-5E499EF1FADC}" presName="tx1" presStyleLbl="revTx" presStyleIdx="0" presStyleCnt="3"/>
      <dgm:spPr/>
    </dgm:pt>
    <dgm:pt modelId="{15F13A76-80CD-064A-A378-3BDF7BC02CDE}" type="pres">
      <dgm:prSet presAssocID="{1CA4CB07-2A08-410C-A44F-5E499EF1FADC}" presName="vert1" presStyleCnt="0"/>
      <dgm:spPr/>
    </dgm:pt>
    <dgm:pt modelId="{AE4EF393-EE13-8140-8370-032AEFB061A4}" type="pres">
      <dgm:prSet presAssocID="{AE686376-38D0-481F-94A5-3C2B26F60320}" presName="thickLine" presStyleLbl="alignNode1" presStyleIdx="1" presStyleCnt="3"/>
      <dgm:spPr/>
    </dgm:pt>
    <dgm:pt modelId="{E300BDE7-56A7-DC4C-8F56-9BEF4F89D112}" type="pres">
      <dgm:prSet presAssocID="{AE686376-38D0-481F-94A5-3C2B26F60320}" presName="horz1" presStyleCnt="0"/>
      <dgm:spPr/>
    </dgm:pt>
    <dgm:pt modelId="{EB0007CA-3DD0-7044-94DB-B70333329D2E}" type="pres">
      <dgm:prSet presAssocID="{AE686376-38D0-481F-94A5-3C2B26F60320}" presName="tx1" presStyleLbl="revTx" presStyleIdx="1" presStyleCnt="3"/>
      <dgm:spPr/>
    </dgm:pt>
    <dgm:pt modelId="{153C5A47-AD38-0D47-AAC3-415619BB49D5}" type="pres">
      <dgm:prSet presAssocID="{AE686376-38D0-481F-94A5-3C2B26F60320}" presName="vert1" presStyleCnt="0"/>
      <dgm:spPr/>
    </dgm:pt>
    <dgm:pt modelId="{D9B32D4C-4F79-4040-A1A1-759A86A659C6}" type="pres">
      <dgm:prSet presAssocID="{54042874-19F0-47F6-A8CB-84A76E43B699}" presName="thickLine" presStyleLbl="alignNode1" presStyleIdx="2" presStyleCnt="3"/>
      <dgm:spPr/>
    </dgm:pt>
    <dgm:pt modelId="{E0F5FAFB-EE29-C44F-AAD5-E799A32C636D}" type="pres">
      <dgm:prSet presAssocID="{54042874-19F0-47F6-A8CB-84A76E43B699}" presName="horz1" presStyleCnt="0"/>
      <dgm:spPr/>
    </dgm:pt>
    <dgm:pt modelId="{315EA25B-E45C-3F46-9F20-A80AB9BD37D1}" type="pres">
      <dgm:prSet presAssocID="{54042874-19F0-47F6-A8CB-84A76E43B699}" presName="tx1" presStyleLbl="revTx" presStyleIdx="2" presStyleCnt="3"/>
      <dgm:spPr/>
    </dgm:pt>
    <dgm:pt modelId="{D596D82E-993B-5043-80B1-294D650A971E}" type="pres">
      <dgm:prSet presAssocID="{54042874-19F0-47F6-A8CB-84A76E43B699}" presName="vert1" presStyleCnt="0"/>
      <dgm:spPr/>
    </dgm:pt>
  </dgm:ptLst>
  <dgm:cxnLst>
    <dgm:cxn modelId="{659D6A0F-6C25-4128-ACE2-0F06DEDFFB75}" srcId="{CB0400EC-AED3-4A63-AD8B-3A9A5419C882}" destId="{54042874-19F0-47F6-A8CB-84A76E43B699}" srcOrd="2" destOrd="0" parTransId="{BCC1D38F-EA87-400B-A075-ADD7804BD5F0}" sibTransId="{5EA5DBA2-0B0D-45B6-97FE-B06ACB906E9D}"/>
    <dgm:cxn modelId="{BD1D4322-44FB-FC4D-8F53-85E197EF4D90}" type="presOf" srcId="{AE686376-38D0-481F-94A5-3C2B26F60320}" destId="{EB0007CA-3DD0-7044-94DB-B70333329D2E}" srcOrd="0" destOrd="0" presId="urn:microsoft.com/office/officeart/2008/layout/LinedList"/>
    <dgm:cxn modelId="{5B9C7637-65CB-1141-B87E-6BEDD0DD97EE}" type="presOf" srcId="{CB0400EC-AED3-4A63-AD8B-3A9A5419C882}" destId="{C5FC266B-A218-1B46-9BDF-70B42B748B6B}" srcOrd="0" destOrd="0" presId="urn:microsoft.com/office/officeart/2008/layout/LinedList"/>
    <dgm:cxn modelId="{B9339871-6263-4D29-AD09-4FAB228289DA}" srcId="{CB0400EC-AED3-4A63-AD8B-3A9A5419C882}" destId="{AE686376-38D0-481F-94A5-3C2B26F60320}" srcOrd="1" destOrd="0" parTransId="{4B5BFD94-B396-438D-82AB-4DCB38AF2B1E}" sibTransId="{1E6A3ACE-058E-481F-ADE6-046A9AD43CF6}"/>
    <dgm:cxn modelId="{F99E7A7A-9BDA-7248-A160-F059654F55FD}" type="presOf" srcId="{1CA4CB07-2A08-410C-A44F-5E499EF1FADC}" destId="{9DA917BC-D3D1-B845-A6DB-97175CD5B794}" srcOrd="0" destOrd="0" presId="urn:microsoft.com/office/officeart/2008/layout/LinedList"/>
    <dgm:cxn modelId="{4F3A51A1-0BF7-4CCD-9809-291A772D3567}" srcId="{CB0400EC-AED3-4A63-AD8B-3A9A5419C882}" destId="{1CA4CB07-2A08-410C-A44F-5E499EF1FADC}" srcOrd="0" destOrd="0" parTransId="{93C9C9E2-A641-47F9-B7F1-55AD0E85DD8E}" sibTransId="{BCAC34ED-675A-4CAA-B328-E3E176164A6D}"/>
    <dgm:cxn modelId="{7437A9AB-89A6-D74E-B30C-3B761051E6BB}" type="presOf" srcId="{54042874-19F0-47F6-A8CB-84A76E43B699}" destId="{315EA25B-E45C-3F46-9F20-A80AB9BD37D1}" srcOrd="0" destOrd="0" presId="urn:microsoft.com/office/officeart/2008/layout/LinedList"/>
    <dgm:cxn modelId="{55DE65FB-AC08-4A4E-9CE3-0BC7383026E1}" type="presParOf" srcId="{C5FC266B-A218-1B46-9BDF-70B42B748B6B}" destId="{D9993AAD-0C53-1944-880D-395216680470}" srcOrd="0" destOrd="0" presId="urn:microsoft.com/office/officeart/2008/layout/LinedList"/>
    <dgm:cxn modelId="{A9E3A262-549E-BE40-A988-37C0CC89968D}" type="presParOf" srcId="{C5FC266B-A218-1B46-9BDF-70B42B748B6B}" destId="{5A2F3627-6C45-4A44-A8BE-FE70F1D74AC2}" srcOrd="1" destOrd="0" presId="urn:microsoft.com/office/officeart/2008/layout/LinedList"/>
    <dgm:cxn modelId="{A51C0413-68D0-7546-8497-8A54C721389F}" type="presParOf" srcId="{5A2F3627-6C45-4A44-A8BE-FE70F1D74AC2}" destId="{9DA917BC-D3D1-B845-A6DB-97175CD5B794}" srcOrd="0" destOrd="0" presId="urn:microsoft.com/office/officeart/2008/layout/LinedList"/>
    <dgm:cxn modelId="{0E674679-1F80-084D-9F67-0071825458BD}" type="presParOf" srcId="{5A2F3627-6C45-4A44-A8BE-FE70F1D74AC2}" destId="{15F13A76-80CD-064A-A378-3BDF7BC02CDE}" srcOrd="1" destOrd="0" presId="urn:microsoft.com/office/officeart/2008/layout/LinedList"/>
    <dgm:cxn modelId="{ABE72840-EFFD-654F-B3A7-2892734F0C99}" type="presParOf" srcId="{C5FC266B-A218-1B46-9BDF-70B42B748B6B}" destId="{AE4EF393-EE13-8140-8370-032AEFB061A4}" srcOrd="2" destOrd="0" presId="urn:microsoft.com/office/officeart/2008/layout/LinedList"/>
    <dgm:cxn modelId="{8D89893C-0396-E743-96C7-C7C4E4DE3981}" type="presParOf" srcId="{C5FC266B-A218-1B46-9BDF-70B42B748B6B}" destId="{E300BDE7-56A7-DC4C-8F56-9BEF4F89D112}" srcOrd="3" destOrd="0" presId="urn:microsoft.com/office/officeart/2008/layout/LinedList"/>
    <dgm:cxn modelId="{7DAAF1F7-F08B-984D-A17D-B8B7C8C2DA89}" type="presParOf" srcId="{E300BDE7-56A7-DC4C-8F56-9BEF4F89D112}" destId="{EB0007CA-3DD0-7044-94DB-B70333329D2E}" srcOrd="0" destOrd="0" presId="urn:microsoft.com/office/officeart/2008/layout/LinedList"/>
    <dgm:cxn modelId="{66E0B2E6-FAC1-D743-B2C7-AC9BA89B926C}" type="presParOf" srcId="{E300BDE7-56A7-DC4C-8F56-9BEF4F89D112}" destId="{153C5A47-AD38-0D47-AAC3-415619BB49D5}" srcOrd="1" destOrd="0" presId="urn:microsoft.com/office/officeart/2008/layout/LinedList"/>
    <dgm:cxn modelId="{69A2B57C-8B50-C24D-BAD6-B032FDC50E99}" type="presParOf" srcId="{C5FC266B-A218-1B46-9BDF-70B42B748B6B}" destId="{D9B32D4C-4F79-4040-A1A1-759A86A659C6}" srcOrd="4" destOrd="0" presId="urn:microsoft.com/office/officeart/2008/layout/LinedList"/>
    <dgm:cxn modelId="{2F7F8113-986B-CF47-8B25-78A1358C0A45}" type="presParOf" srcId="{C5FC266B-A218-1B46-9BDF-70B42B748B6B}" destId="{E0F5FAFB-EE29-C44F-AAD5-E799A32C636D}" srcOrd="5" destOrd="0" presId="urn:microsoft.com/office/officeart/2008/layout/LinedList"/>
    <dgm:cxn modelId="{85E808C7-85D1-AD4D-9D3A-F4C8E4B1F2B9}" type="presParOf" srcId="{E0F5FAFB-EE29-C44F-AAD5-E799A32C636D}" destId="{315EA25B-E45C-3F46-9F20-A80AB9BD37D1}" srcOrd="0" destOrd="0" presId="urn:microsoft.com/office/officeart/2008/layout/LinedList"/>
    <dgm:cxn modelId="{5FFF2B9A-ECA5-0140-B2BC-6C945E9BEF6B}" type="presParOf" srcId="{E0F5FAFB-EE29-C44F-AAD5-E799A32C636D}" destId="{D596D82E-993B-5043-80B1-294D650A971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36628D-7D44-4DCA-83EF-0165EA53B3EE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2E93741-1F39-436B-95F0-98A48B68C1CE}">
      <dgm:prSet/>
      <dgm:spPr/>
      <dgm:t>
        <a:bodyPr/>
        <a:lstStyle/>
        <a:p>
          <a:r>
            <a:rPr lang="en-US" b="0" i="0"/>
            <a:t>ImageNet-64</a:t>
          </a:r>
          <a:r>
            <a:rPr lang="zh-CN" b="0" i="0"/>
            <a:t>的平均信息熵是</a:t>
          </a:r>
          <a:r>
            <a:rPr lang="en-US" b="0" i="0"/>
            <a:t>3.44</a:t>
          </a:r>
          <a:r>
            <a:rPr lang="zh-CN" b="0" i="0"/>
            <a:t>比特</a:t>
          </a:r>
          <a:r>
            <a:rPr lang="en-US" b="0" i="0"/>
            <a:t>/</a:t>
          </a:r>
          <a:r>
            <a:rPr lang="zh-CN" b="0" i="0"/>
            <a:t>字节，我们就当它是</a:t>
          </a:r>
          <a:r>
            <a:rPr lang="en-US" b="0" i="0"/>
            <a:t>3</a:t>
          </a:r>
          <a:r>
            <a:rPr lang="zh-CN" b="0" i="0"/>
            <a:t>比特</a:t>
          </a:r>
          <a:r>
            <a:rPr lang="en-US" b="0" i="0"/>
            <a:t>/</a:t>
          </a:r>
          <a:r>
            <a:rPr lang="zh-CN" b="0" i="0"/>
            <a:t>字节，那么一个</a:t>
          </a:r>
          <a:r>
            <a:rPr lang="en-US" b="0" i="0"/>
            <a:t>64*64</a:t>
          </a:r>
          <a:r>
            <a:rPr lang="zh-CN" b="0" i="0"/>
            <a:t>的</a:t>
          </a:r>
          <a:r>
            <a:rPr lang="en-US" b="0" i="0"/>
            <a:t>ImageNet</a:t>
          </a:r>
          <a:r>
            <a:rPr lang="zh-CN" b="0" i="0"/>
            <a:t>图像，平均的总信息熵是</a:t>
          </a:r>
          <a:r>
            <a:rPr lang="en-US" b="0" i="0"/>
            <a:t>64×64×3×364×64×3×3</a:t>
          </a:r>
          <a:r>
            <a:rPr lang="zh-CN" b="0" i="0"/>
            <a:t>比特</a:t>
          </a:r>
          <a:endParaRPr lang="en-US"/>
        </a:p>
      </dgm:t>
    </dgm:pt>
    <dgm:pt modelId="{365A8689-6644-4954-87EC-3E974482BFF0}" type="parTrans" cxnId="{294895DB-35C2-443C-BBA2-A4E5158D5759}">
      <dgm:prSet/>
      <dgm:spPr/>
      <dgm:t>
        <a:bodyPr/>
        <a:lstStyle/>
        <a:p>
          <a:endParaRPr lang="en-US"/>
        </a:p>
      </dgm:t>
    </dgm:pt>
    <dgm:pt modelId="{599E9644-9EB1-4426-95CD-051B1AB33296}" type="sibTrans" cxnId="{294895DB-35C2-443C-BBA2-A4E5158D5759}">
      <dgm:prSet/>
      <dgm:spPr/>
      <dgm:t>
        <a:bodyPr/>
        <a:lstStyle/>
        <a:p>
          <a:endParaRPr lang="en-US"/>
        </a:p>
      </dgm:t>
    </dgm:pt>
    <dgm:pt modelId="{B66C922A-D775-404A-B69F-FC21B3F456C2}">
      <dgm:prSet/>
      <dgm:spPr/>
      <dgm:t>
        <a:bodyPr/>
        <a:lstStyle/>
        <a:p>
          <a:r>
            <a:rPr lang="zh-CN"/>
            <a:t>如果使用 </a:t>
          </a:r>
          <a:r>
            <a:rPr lang="en-US"/>
            <a:t>VQ-VAE </a:t>
          </a:r>
          <a:r>
            <a:rPr lang="zh-CN"/>
            <a:t>进行压缩</a:t>
          </a:r>
          <a:r>
            <a:rPr lang="en-US"/>
            <a:t>,</a:t>
          </a:r>
          <a:r>
            <a:rPr lang="zh-CN"/>
            <a:t> 对于词表大小为</a:t>
          </a:r>
          <a:r>
            <a:rPr lang="en-US"/>
            <a:t>V</a:t>
          </a:r>
          <a:r>
            <a:rPr lang="zh-CN"/>
            <a:t>的词表，每个</a:t>
          </a:r>
          <a:r>
            <a:rPr lang="en-US"/>
            <a:t>token</a:t>
          </a:r>
          <a:r>
            <a:rPr lang="zh-CN"/>
            <a:t>的平均信息熵为</a:t>
          </a:r>
          <a:r>
            <a:rPr lang="en-US"/>
            <a:t>log₂ V</a:t>
          </a:r>
          <a:r>
            <a:rPr lang="zh-CN"/>
            <a:t>比特</a:t>
          </a:r>
          <a:r>
            <a:rPr lang="en-US"/>
            <a:t>.</a:t>
          </a:r>
        </a:p>
      </dgm:t>
    </dgm:pt>
    <dgm:pt modelId="{7137F2A8-DF87-48B8-9D0E-64C1E955F297}" type="parTrans" cxnId="{77913537-AC98-42D0-9DAC-B934B3F7D3D3}">
      <dgm:prSet/>
      <dgm:spPr/>
      <dgm:t>
        <a:bodyPr/>
        <a:lstStyle/>
        <a:p>
          <a:endParaRPr lang="en-US"/>
        </a:p>
      </dgm:t>
    </dgm:pt>
    <dgm:pt modelId="{28B2CF4B-C2D9-43CD-B269-0E2EB20B879E}" type="sibTrans" cxnId="{77913537-AC98-42D0-9DAC-B934B3F7D3D3}">
      <dgm:prSet/>
      <dgm:spPr/>
      <dgm:t>
        <a:bodyPr/>
        <a:lstStyle/>
        <a:p>
          <a:endParaRPr lang="en-US"/>
        </a:p>
      </dgm:t>
    </dgm:pt>
    <dgm:pt modelId="{3DE95815-70FC-4947-A74F-8576BBB59551}">
      <dgm:prSet/>
      <dgm:spPr/>
      <dgm:t>
        <a:bodyPr/>
        <a:lstStyle/>
        <a:p>
          <a:r>
            <a:rPr lang="zh-CN"/>
            <a:t>如果要将编码长度压缩为</a:t>
          </a:r>
          <a:r>
            <a:rPr lang="en-US"/>
            <a:t>L</a:t>
          </a:r>
          <a:r>
            <a:rPr lang="zh-CN"/>
            <a:t>并实现无损压缩，需满足以下不等式：</a:t>
          </a:r>
          <a:endParaRPr lang="en-US"/>
        </a:p>
      </dgm:t>
    </dgm:pt>
    <dgm:pt modelId="{7B795FE1-8076-43C5-AEAC-34A881612E1A}" type="parTrans" cxnId="{B7D04CDC-4F46-4BAF-9DE8-66F0C9BAF6DA}">
      <dgm:prSet/>
      <dgm:spPr/>
      <dgm:t>
        <a:bodyPr/>
        <a:lstStyle/>
        <a:p>
          <a:endParaRPr lang="en-US"/>
        </a:p>
      </dgm:t>
    </dgm:pt>
    <dgm:pt modelId="{83B09229-5B3F-47CC-BF60-313825EC765D}" type="sibTrans" cxnId="{B7D04CDC-4F46-4BAF-9DE8-66F0C9BAF6DA}">
      <dgm:prSet/>
      <dgm:spPr/>
      <dgm:t>
        <a:bodyPr/>
        <a:lstStyle/>
        <a:p>
          <a:endParaRPr lang="en-US"/>
        </a:p>
      </dgm:t>
    </dgm:pt>
    <dgm:pt modelId="{EAB62D99-0E0D-4CB5-A0B7-739664160711}">
      <dgm:prSet/>
      <dgm:spPr/>
      <dgm:t>
        <a:bodyPr/>
        <a:lstStyle/>
        <a:p>
          <a:r>
            <a:rPr lang="en-US"/>
            <a:t>L × log₂ V ≥ 64 × 64 × 3 × 3</a:t>
          </a:r>
        </a:p>
      </dgm:t>
    </dgm:pt>
    <dgm:pt modelId="{0B0AF408-02A2-44D2-9F89-8DBAFB4CE6E5}" type="parTrans" cxnId="{70B7F803-8A76-43EE-8683-E7AC2B6233FA}">
      <dgm:prSet/>
      <dgm:spPr/>
      <dgm:t>
        <a:bodyPr/>
        <a:lstStyle/>
        <a:p>
          <a:endParaRPr lang="en-US"/>
        </a:p>
      </dgm:t>
    </dgm:pt>
    <dgm:pt modelId="{9DC8C1CC-9EA0-4A93-A6B0-BB4465E05F61}" type="sibTrans" cxnId="{70B7F803-8A76-43EE-8683-E7AC2B6233FA}">
      <dgm:prSet/>
      <dgm:spPr/>
      <dgm:t>
        <a:bodyPr/>
        <a:lstStyle/>
        <a:p>
          <a:endParaRPr lang="en-US"/>
        </a:p>
      </dgm:t>
    </dgm:pt>
    <dgm:pt modelId="{7622CA9E-0061-4664-91BC-73BB633AA6BD}">
      <dgm:prSet/>
      <dgm:spPr/>
      <dgm:t>
        <a:bodyPr/>
        <a:lstStyle/>
        <a:p>
          <a:r>
            <a:rPr lang="en-US"/>
            <a:t>-</a:t>
          </a:r>
          <a:r>
            <a:rPr lang="zh-CN"/>
            <a:t> 如果</a:t>
          </a:r>
          <a:r>
            <a:rPr lang="en-US"/>
            <a:t>L = 256 = 16 × 16</a:t>
          </a:r>
          <a:r>
            <a:rPr lang="zh-CN"/>
            <a:t>，则至少需要</a:t>
          </a:r>
          <a:r>
            <a:rPr lang="en-US"/>
            <a:t>V ≥ 2¹⁴⁴ ≈ 2 × 10⁴³,</a:t>
          </a:r>
          <a:r>
            <a:rPr lang="zh-CN"/>
            <a:t> 显然没有这么大的词表</a:t>
          </a:r>
          <a:endParaRPr lang="en-US"/>
        </a:p>
      </dgm:t>
    </dgm:pt>
    <dgm:pt modelId="{C01B38D9-A8FE-4AD2-BFDA-6D46332EE5BC}" type="parTrans" cxnId="{1F69417C-FCD9-4F43-80AE-A675135FB87C}">
      <dgm:prSet/>
      <dgm:spPr/>
      <dgm:t>
        <a:bodyPr/>
        <a:lstStyle/>
        <a:p>
          <a:endParaRPr lang="en-US"/>
        </a:p>
      </dgm:t>
    </dgm:pt>
    <dgm:pt modelId="{64C8AFFF-7557-4F47-9F1E-CC890A78EE72}" type="sibTrans" cxnId="{1F69417C-FCD9-4F43-80AE-A675135FB87C}">
      <dgm:prSet/>
      <dgm:spPr/>
      <dgm:t>
        <a:bodyPr/>
        <a:lstStyle/>
        <a:p>
          <a:endParaRPr lang="en-US"/>
        </a:p>
      </dgm:t>
    </dgm:pt>
    <dgm:pt modelId="{0CB36443-E4D1-DD45-BDAB-91BAECB2F56B}" type="pres">
      <dgm:prSet presAssocID="{1336628D-7D44-4DCA-83EF-0165EA53B3EE}" presName="linear" presStyleCnt="0">
        <dgm:presLayoutVars>
          <dgm:animLvl val="lvl"/>
          <dgm:resizeHandles val="exact"/>
        </dgm:presLayoutVars>
      </dgm:prSet>
      <dgm:spPr/>
    </dgm:pt>
    <dgm:pt modelId="{5030038B-C37C-0142-89E0-45F8D9D31F89}" type="pres">
      <dgm:prSet presAssocID="{82E93741-1F39-436B-95F0-98A48B68C1C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A8756A-4808-6B4B-A0FE-5061672B0831}" type="pres">
      <dgm:prSet presAssocID="{599E9644-9EB1-4426-95CD-051B1AB33296}" presName="spacer" presStyleCnt="0"/>
      <dgm:spPr/>
    </dgm:pt>
    <dgm:pt modelId="{444FD695-A342-6D41-BC5C-A5818F8EEE90}" type="pres">
      <dgm:prSet presAssocID="{B66C922A-D775-404A-B69F-FC21B3F456C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54DBA8-F8C2-6643-A3E9-504270F9A438}" type="pres">
      <dgm:prSet presAssocID="{28B2CF4B-C2D9-43CD-B269-0E2EB20B879E}" presName="spacer" presStyleCnt="0"/>
      <dgm:spPr/>
    </dgm:pt>
    <dgm:pt modelId="{06EEAAAE-EFAE-EE4C-B461-7E93E041AA28}" type="pres">
      <dgm:prSet presAssocID="{3DE95815-70FC-4947-A74F-8576BBB5955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A02B893-3783-5D41-A1F6-9CFBBF6BBC5D}" type="pres">
      <dgm:prSet presAssocID="{83B09229-5B3F-47CC-BF60-313825EC765D}" presName="spacer" presStyleCnt="0"/>
      <dgm:spPr/>
    </dgm:pt>
    <dgm:pt modelId="{11203543-AC55-5149-9B0F-26ACC3556E2C}" type="pres">
      <dgm:prSet presAssocID="{EAB62D99-0E0D-4CB5-A0B7-73966416071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37667BC-52A1-3641-B7BB-C7D8A9978FAF}" type="pres">
      <dgm:prSet presAssocID="{9DC8C1CC-9EA0-4A93-A6B0-BB4465E05F61}" presName="spacer" presStyleCnt="0"/>
      <dgm:spPr/>
    </dgm:pt>
    <dgm:pt modelId="{0A54BD48-E04B-6447-91CC-A9A867A97CF2}" type="pres">
      <dgm:prSet presAssocID="{7622CA9E-0061-4664-91BC-73BB633AA6B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70B7F803-8A76-43EE-8683-E7AC2B6233FA}" srcId="{1336628D-7D44-4DCA-83EF-0165EA53B3EE}" destId="{EAB62D99-0E0D-4CB5-A0B7-739664160711}" srcOrd="3" destOrd="0" parTransId="{0B0AF408-02A2-44D2-9F89-8DBAFB4CE6E5}" sibTransId="{9DC8C1CC-9EA0-4A93-A6B0-BB4465E05F61}"/>
    <dgm:cxn modelId="{0AE39023-6CBE-1D4C-A933-90FDBFDBE490}" type="presOf" srcId="{1336628D-7D44-4DCA-83EF-0165EA53B3EE}" destId="{0CB36443-E4D1-DD45-BDAB-91BAECB2F56B}" srcOrd="0" destOrd="0" presId="urn:microsoft.com/office/officeart/2005/8/layout/vList2"/>
    <dgm:cxn modelId="{77913537-AC98-42D0-9DAC-B934B3F7D3D3}" srcId="{1336628D-7D44-4DCA-83EF-0165EA53B3EE}" destId="{B66C922A-D775-404A-B69F-FC21B3F456C2}" srcOrd="1" destOrd="0" parTransId="{7137F2A8-DF87-48B8-9D0E-64C1E955F297}" sibTransId="{28B2CF4B-C2D9-43CD-B269-0E2EB20B879E}"/>
    <dgm:cxn modelId="{DADB953A-DBE6-AD49-9CBD-D371A6CF649E}" type="presOf" srcId="{EAB62D99-0E0D-4CB5-A0B7-739664160711}" destId="{11203543-AC55-5149-9B0F-26ACC3556E2C}" srcOrd="0" destOrd="0" presId="urn:microsoft.com/office/officeart/2005/8/layout/vList2"/>
    <dgm:cxn modelId="{3A33426F-34B4-2741-BA10-340FCC991A92}" type="presOf" srcId="{82E93741-1F39-436B-95F0-98A48B68C1CE}" destId="{5030038B-C37C-0142-89E0-45F8D9D31F89}" srcOrd="0" destOrd="0" presId="urn:microsoft.com/office/officeart/2005/8/layout/vList2"/>
    <dgm:cxn modelId="{1F69417C-FCD9-4F43-80AE-A675135FB87C}" srcId="{1336628D-7D44-4DCA-83EF-0165EA53B3EE}" destId="{7622CA9E-0061-4664-91BC-73BB633AA6BD}" srcOrd="4" destOrd="0" parTransId="{C01B38D9-A8FE-4AD2-BFDA-6D46332EE5BC}" sibTransId="{64C8AFFF-7557-4F47-9F1E-CC890A78EE72}"/>
    <dgm:cxn modelId="{B2DA1281-3E10-E943-BD4A-F4941C474715}" type="presOf" srcId="{7622CA9E-0061-4664-91BC-73BB633AA6BD}" destId="{0A54BD48-E04B-6447-91CC-A9A867A97CF2}" srcOrd="0" destOrd="0" presId="urn:microsoft.com/office/officeart/2005/8/layout/vList2"/>
    <dgm:cxn modelId="{35C0D6A5-5F9A-C24D-A051-4C196D439A7C}" type="presOf" srcId="{3DE95815-70FC-4947-A74F-8576BBB59551}" destId="{06EEAAAE-EFAE-EE4C-B461-7E93E041AA28}" srcOrd="0" destOrd="0" presId="urn:microsoft.com/office/officeart/2005/8/layout/vList2"/>
    <dgm:cxn modelId="{758980C9-2F9B-2342-9DC9-5C51AD4B1872}" type="presOf" srcId="{B66C922A-D775-404A-B69F-FC21B3F456C2}" destId="{444FD695-A342-6D41-BC5C-A5818F8EEE90}" srcOrd="0" destOrd="0" presId="urn:microsoft.com/office/officeart/2005/8/layout/vList2"/>
    <dgm:cxn modelId="{294895DB-35C2-443C-BBA2-A4E5158D5759}" srcId="{1336628D-7D44-4DCA-83EF-0165EA53B3EE}" destId="{82E93741-1F39-436B-95F0-98A48B68C1CE}" srcOrd="0" destOrd="0" parTransId="{365A8689-6644-4954-87EC-3E974482BFF0}" sibTransId="{599E9644-9EB1-4426-95CD-051B1AB33296}"/>
    <dgm:cxn modelId="{B7D04CDC-4F46-4BAF-9DE8-66F0C9BAF6DA}" srcId="{1336628D-7D44-4DCA-83EF-0165EA53B3EE}" destId="{3DE95815-70FC-4947-A74F-8576BBB59551}" srcOrd="2" destOrd="0" parTransId="{7B795FE1-8076-43C5-AEAC-34A881612E1A}" sibTransId="{83B09229-5B3F-47CC-BF60-313825EC765D}"/>
    <dgm:cxn modelId="{C99A5664-6781-4F41-90A2-7829526C139D}" type="presParOf" srcId="{0CB36443-E4D1-DD45-BDAB-91BAECB2F56B}" destId="{5030038B-C37C-0142-89E0-45F8D9D31F89}" srcOrd="0" destOrd="0" presId="urn:microsoft.com/office/officeart/2005/8/layout/vList2"/>
    <dgm:cxn modelId="{167ADB48-1E01-A346-B317-76D2E7FAE683}" type="presParOf" srcId="{0CB36443-E4D1-DD45-BDAB-91BAECB2F56B}" destId="{BDA8756A-4808-6B4B-A0FE-5061672B0831}" srcOrd="1" destOrd="0" presId="urn:microsoft.com/office/officeart/2005/8/layout/vList2"/>
    <dgm:cxn modelId="{0C2E313B-4720-E740-A194-038E1E1AF567}" type="presParOf" srcId="{0CB36443-E4D1-DD45-BDAB-91BAECB2F56B}" destId="{444FD695-A342-6D41-BC5C-A5818F8EEE90}" srcOrd="2" destOrd="0" presId="urn:microsoft.com/office/officeart/2005/8/layout/vList2"/>
    <dgm:cxn modelId="{EBD8B5A3-CAAD-D744-9C45-A11669C50403}" type="presParOf" srcId="{0CB36443-E4D1-DD45-BDAB-91BAECB2F56B}" destId="{6054DBA8-F8C2-6643-A3E9-504270F9A438}" srcOrd="3" destOrd="0" presId="urn:microsoft.com/office/officeart/2005/8/layout/vList2"/>
    <dgm:cxn modelId="{18E5422C-899A-9C4C-B46D-FBB4F4AAA916}" type="presParOf" srcId="{0CB36443-E4D1-DD45-BDAB-91BAECB2F56B}" destId="{06EEAAAE-EFAE-EE4C-B461-7E93E041AA28}" srcOrd="4" destOrd="0" presId="urn:microsoft.com/office/officeart/2005/8/layout/vList2"/>
    <dgm:cxn modelId="{38A4F018-9D10-E442-8EA3-BDAC20120195}" type="presParOf" srcId="{0CB36443-E4D1-DD45-BDAB-91BAECB2F56B}" destId="{5A02B893-3783-5D41-A1F6-9CFBBF6BBC5D}" srcOrd="5" destOrd="0" presId="urn:microsoft.com/office/officeart/2005/8/layout/vList2"/>
    <dgm:cxn modelId="{64D6FCCE-08E1-F145-B888-248C6C4EAB94}" type="presParOf" srcId="{0CB36443-E4D1-DD45-BDAB-91BAECB2F56B}" destId="{11203543-AC55-5149-9B0F-26ACC3556E2C}" srcOrd="6" destOrd="0" presId="urn:microsoft.com/office/officeart/2005/8/layout/vList2"/>
    <dgm:cxn modelId="{47105A92-3C04-D14A-B84E-E120B6B1C890}" type="presParOf" srcId="{0CB36443-E4D1-DD45-BDAB-91BAECB2F56B}" destId="{C37667BC-52A1-3641-B7BB-C7D8A9978FAF}" srcOrd="7" destOrd="0" presId="urn:microsoft.com/office/officeart/2005/8/layout/vList2"/>
    <dgm:cxn modelId="{01859883-9FFA-C741-982E-3156EF917194}" type="presParOf" srcId="{0CB36443-E4D1-DD45-BDAB-91BAECB2F56B}" destId="{0A54BD48-E04B-6447-91CC-A9A867A97CF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054630-69B1-48E3-AA2D-77C4BCDDE15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40F3DE2-FB5C-4158-99EB-C0C578E754A5}">
      <dgm:prSet/>
      <dgm:spPr/>
      <dgm:t>
        <a:bodyPr/>
        <a:lstStyle/>
        <a:p>
          <a:r>
            <a:rPr lang="en-US"/>
            <a:t>Model</a:t>
          </a:r>
          <a:r>
            <a:rPr lang="zh-CN"/>
            <a:t> </a:t>
          </a:r>
          <a:r>
            <a:rPr lang="en-US"/>
            <a:t>Structure</a:t>
          </a:r>
        </a:p>
      </dgm:t>
    </dgm:pt>
    <dgm:pt modelId="{B5B3CE55-B53B-4657-B973-95E228DB4DCF}" type="parTrans" cxnId="{2C282C9E-DD55-4A7E-B3FD-54D1C17E3B2D}">
      <dgm:prSet/>
      <dgm:spPr/>
      <dgm:t>
        <a:bodyPr/>
        <a:lstStyle/>
        <a:p>
          <a:endParaRPr lang="en-US"/>
        </a:p>
      </dgm:t>
    </dgm:pt>
    <dgm:pt modelId="{C66F139D-053C-4773-9738-64F72C524EF0}" type="sibTrans" cxnId="{2C282C9E-DD55-4A7E-B3FD-54D1C17E3B2D}">
      <dgm:prSet/>
      <dgm:spPr/>
      <dgm:t>
        <a:bodyPr/>
        <a:lstStyle/>
        <a:p>
          <a:endParaRPr lang="en-US"/>
        </a:p>
      </dgm:t>
    </dgm:pt>
    <dgm:pt modelId="{9FCEAE80-DAB4-487B-B968-6A0720F064F3}">
      <dgm:prSet/>
      <dgm:spPr/>
      <dgm:t>
        <a:bodyPr/>
        <a:lstStyle/>
        <a:p>
          <a:r>
            <a:rPr lang="en-US"/>
            <a:t>Model</a:t>
          </a:r>
          <a:r>
            <a:rPr lang="zh-CN"/>
            <a:t> </a:t>
          </a:r>
          <a:r>
            <a:rPr lang="en-US"/>
            <a:t>Capacity</a:t>
          </a:r>
          <a:r>
            <a:rPr lang="zh-CN"/>
            <a:t> </a:t>
          </a:r>
          <a:r>
            <a:rPr lang="en-US"/>
            <a:t>of</a:t>
          </a:r>
          <a:r>
            <a:rPr lang="zh-CN"/>
            <a:t> </a:t>
          </a:r>
          <a:r>
            <a:rPr lang="en-US"/>
            <a:t>Structure</a:t>
          </a:r>
          <a:r>
            <a:rPr lang="zh-CN"/>
            <a:t> </a:t>
          </a:r>
          <a:endParaRPr lang="en-US"/>
        </a:p>
      </dgm:t>
    </dgm:pt>
    <dgm:pt modelId="{63AFE6A0-3B98-4F3E-8CE8-0619104BC9D7}" type="parTrans" cxnId="{445F8148-178B-4F50-8C66-FA9CB1E7133F}">
      <dgm:prSet/>
      <dgm:spPr/>
      <dgm:t>
        <a:bodyPr/>
        <a:lstStyle/>
        <a:p>
          <a:endParaRPr lang="en-US"/>
        </a:p>
      </dgm:t>
    </dgm:pt>
    <dgm:pt modelId="{690C0685-4E58-4A44-954F-58A1FE079329}" type="sibTrans" cxnId="{445F8148-178B-4F50-8C66-FA9CB1E7133F}">
      <dgm:prSet/>
      <dgm:spPr/>
      <dgm:t>
        <a:bodyPr/>
        <a:lstStyle/>
        <a:p>
          <a:endParaRPr lang="en-US"/>
        </a:p>
      </dgm:t>
    </dgm:pt>
    <dgm:pt modelId="{6D5D7474-D7F3-4679-BFE4-A49B4C611C79}">
      <dgm:prSet/>
      <dgm:spPr/>
      <dgm:t>
        <a:bodyPr/>
        <a:lstStyle/>
        <a:p>
          <a:r>
            <a:rPr lang="zh-CN"/>
            <a:t>进行大型预训练的模型</a:t>
          </a:r>
          <a:endParaRPr lang="en-US"/>
        </a:p>
      </dgm:t>
    </dgm:pt>
    <dgm:pt modelId="{47EBC56D-B48C-4F6A-8705-23BF5742F636}" type="parTrans" cxnId="{C670A734-5C5B-407D-B431-52099E351920}">
      <dgm:prSet/>
      <dgm:spPr/>
      <dgm:t>
        <a:bodyPr/>
        <a:lstStyle/>
        <a:p>
          <a:endParaRPr lang="en-US"/>
        </a:p>
      </dgm:t>
    </dgm:pt>
    <dgm:pt modelId="{08F1DF59-1EAB-4578-99B8-E1124A104739}" type="sibTrans" cxnId="{C670A734-5C5B-407D-B431-52099E351920}">
      <dgm:prSet/>
      <dgm:spPr/>
      <dgm:t>
        <a:bodyPr/>
        <a:lstStyle/>
        <a:p>
          <a:endParaRPr lang="en-US"/>
        </a:p>
      </dgm:t>
    </dgm:pt>
    <dgm:pt modelId="{8A7013CA-0503-47BF-96F6-7D38C7E92777}">
      <dgm:prSet/>
      <dgm:spPr/>
      <dgm:t>
        <a:bodyPr/>
        <a:lstStyle/>
        <a:p>
          <a:r>
            <a:rPr lang="en-US"/>
            <a:t>Inductive Bias of Structure Design</a:t>
          </a:r>
        </a:p>
      </dgm:t>
    </dgm:pt>
    <dgm:pt modelId="{5C424D87-8648-44E7-8E1F-0D159CCA929F}" type="parTrans" cxnId="{AFCDC4EA-28CC-4599-BDDD-EF0D312AA990}">
      <dgm:prSet/>
      <dgm:spPr/>
      <dgm:t>
        <a:bodyPr/>
        <a:lstStyle/>
        <a:p>
          <a:endParaRPr lang="en-US"/>
        </a:p>
      </dgm:t>
    </dgm:pt>
    <dgm:pt modelId="{4CD3F680-F2D8-41A2-B92F-3B2E46D17B19}" type="sibTrans" cxnId="{AFCDC4EA-28CC-4599-BDDD-EF0D312AA990}">
      <dgm:prSet/>
      <dgm:spPr/>
      <dgm:t>
        <a:bodyPr/>
        <a:lstStyle/>
        <a:p>
          <a:endParaRPr lang="en-US"/>
        </a:p>
      </dgm:t>
    </dgm:pt>
    <dgm:pt modelId="{9EB0EBBC-84A7-4C86-961E-18189A7E4540}">
      <dgm:prSet/>
      <dgm:spPr/>
      <dgm:t>
        <a:bodyPr/>
        <a:lstStyle/>
        <a:p>
          <a:r>
            <a:rPr lang="en-US"/>
            <a:t>不同的区域对应不同的</a:t>
          </a:r>
          <a:r>
            <a:rPr lang="zh-CN"/>
            <a:t> </a:t>
          </a:r>
          <a:r>
            <a:rPr lang="en-US"/>
            <a:t>Channel,</a:t>
          </a:r>
          <a:r>
            <a:rPr lang="zh-CN"/>
            <a:t> </a:t>
          </a:r>
          <a:r>
            <a:rPr lang="en-US"/>
            <a:t>CNN</a:t>
          </a:r>
          <a:r>
            <a:rPr lang="zh-CN"/>
            <a:t> 的 </a:t>
          </a:r>
          <a:r>
            <a:rPr lang="en-US"/>
            <a:t>Kernal</a:t>
          </a:r>
          <a:r>
            <a:rPr lang="zh-CN"/>
            <a:t> 考虑了临近</a:t>
          </a:r>
          <a:r>
            <a:rPr lang="en-US"/>
            <a:t>Channel </a:t>
          </a:r>
          <a:r>
            <a:rPr lang="zh-CN"/>
            <a:t>之间的关系</a:t>
          </a:r>
          <a:endParaRPr lang="en-US"/>
        </a:p>
      </dgm:t>
    </dgm:pt>
    <dgm:pt modelId="{2E5F4A1A-2009-4ABE-8667-36CA81AE0D35}" type="parTrans" cxnId="{B3D05681-6624-4D03-B286-B8B90DE839DB}">
      <dgm:prSet/>
      <dgm:spPr/>
      <dgm:t>
        <a:bodyPr/>
        <a:lstStyle/>
        <a:p>
          <a:endParaRPr lang="en-US"/>
        </a:p>
      </dgm:t>
    </dgm:pt>
    <dgm:pt modelId="{65BFCC15-6580-4477-BDFA-AFE63E66119D}" type="sibTrans" cxnId="{B3D05681-6624-4D03-B286-B8B90DE839DB}">
      <dgm:prSet/>
      <dgm:spPr/>
      <dgm:t>
        <a:bodyPr/>
        <a:lstStyle/>
        <a:p>
          <a:endParaRPr lang="en-US"/>
        </a:p>
      </dgm:t>
    </dgm:pt>
    <dgm:pt modelId="{15B85839-1A12-4BFA-9D78-94DF4D1A79DB}">
      <dgm:prSet/>
      <dgm:spPr/>
      <dgm:t>
        <a:bodyPr/>
        <a:lstStyle/>
        <a:p>
          <a:r>
            <a:rPr lang="zh-CN"/>
            <a:t>脑电是一种信号</a:t>
          </a:r>
          <a:r>
            <a:rPr lang="en-US"/>
            <a:t>,</a:t>
          </a:r>
          <a:r>
            <a:rPr lang="zh-CN"/>
            <a:t> 自然的使用序列建模</a:t>
          </a:r>
          <a:endParaRPr lang="en-US"/>
        </a:p>
      </dgm:t>
    </dgm:pt>
    <dgm:pt modelId="{21513DE4-ACAE-44E9-A949-3C6E5A2A0484}" type="parTrans" cxnId="{5D3D6D3F-B41A-4DD3-B50E-19E4B46907F8}">
      <dgm:prSet/>
      <dgm:spPr/>
      <dgm:t>
        <a:bodyPr/>
        <a:lstStyle/>
        <a:p>
          <a:endParaRPr lang="en-US"/>
        </a:p>
      </dgm:t>
    </dgm:pt>
    <dgm:pt modelId="{090EF40D-8FF6-43C7-BC6F-3159945C95A8}" type="sibTrans" cxnId="{5D3D6D3F-B41A-4DD3-B50E-19E4B46907F8}">
      <dgm:prSet/>
      <dgm:spPr/>
      <dgm:t>
        <a:bodyPr/>
        <a:lstStyle/>
        <a:p>
          <a:endParaRPr lang="en-US"/>
        </a:p>
      </dgm:t>
    </dgm:pt>
    <dgm:pt modelId="{2724BA1C-4050-400B-A0C2-923DEC941886}">
      <dgm:prSet/>
      <dgm:spPr/>
      <dgm:t>
        <a:bodyPr/>
        <a:lstStyle/>
        <a:p>
          <a:r>
            <a:rPr lang="en-US"/>
            <a:t>Training</a:t>
          </a:r>
          <a:r>
            <a:rPr lang="zh-CN"/>
            <a:t> </a:t>
          </a:r>
          <a:r>
            <a:rPr lang="en-US"/>
            <a:t>Objective</a:t>
          </a:r>
        </a:p>
      </dgm:t>
    </dgm:pt>
    <dgm:pt modelId="{B5625F08-0C1C-4B9A-B674-F519277E78F1}" type="parTrans" cxnId="{DFBF2DD1-F41B-4C7D-BFE6-9CAB7861B3A6}">
      <dgm:prSet/>
      <dgm:spPr/>
      <dgm:t>
        <a:bodyPr/>
        <a:lstStyle/>
        <a:p>
          <a:endParaRPr lang="en-US"/>
        </a:p>
      </dgm:t>
    </dgm:pt>
    <dgm:pt modelId="{5F26EF90-BD4B-41CA-86BA-4518B1A77915}" type="sibTrans" cxnId="{DFBF2DD1-F41B-4C7D-BFE6-9CAB7861B3A6}">
      <dgm:prSet/>
      <dgm:spPr/>
      <dgm:t>
        <a:bodyPr/>
        <a:lstStyle/>
        <a:p>
          <a:endParaRPr lang="en-US"/>
        </a:p>
      </dgm:t>
    </dgm:pt>
    <dgm:pt modelId="{2563F7B8-3E76-4753-9E3A-80D2F30D2A9E}">
      <dgm:prSet/>
      <dgm:spPr/>
      <dgm:t>
        <a:bodyPr/>
        <a:lstStyle/>
        <a:p>
          <a:r>
            <a:rPr lang="zh-CN"/>
            <a:t>重建损失</a:t>
          </a:r>
          <a:r>
            <a:rPr lang="en-US"/>
            <a:t>:</a:t>
          </a:r>
          <a:r>
            <a:rPr lang="zh-CN"/>
            <a:t> 压缩信息</a:t>
          </a:r>
          <a:endParaRPr lang="en-US"/>
        </a:p>
      </dgm:t>
    </dgm:pt>
    <dgm:pt modelId="{A7C8FDE5-DCC4-4CF9-B28B-389212EACF3F}" type="parTrans" cxnId="{D60127D5-FE46-4350-B714-627610DA8710}">
      <dgm:prSet/>
      <dgm:spPr/>
      <dgm:t>
        <a:bodyPr/>
        <a:lstStyle/>
        <a:p>
          <a:endParaRPr lang="en-US"/>
        </a:p>
      </dgm:t>
    </dgm:pt>
    <dgm:pt modelId="{36E2E883-4FB0-4464-9200-A43FC39605DD}" type="sibTrans" cxnId="{D60127D5-FE46-4350-B714-627610DA8710}">
      <dgm:prSet/>
      <dgm:spPr/>
      <dgm:t>
        <a:bodyPr/>
        <a:lstStyle/>
        <a:p>
          <a:endParaRPr lang="en-US"/>
        </a:p>
      </dgm:t>
    </dgm:pt>
    <dgm:pt modelId="{9070B807-F00A-4090-8429-D8F4BD58BAC5}">
      <dgm:prSet/>
      <dgm:spPr/>
      <dgm:t>
        <a:bodyPr/>
        <a:lstStyle/>
        <a:p>
          <a:r>
            <a:rPr lang="en-US"/>
            <a:t>MAE,</a:t>
          </a:r>
          <a:r>
            <a:rPr lang="zh-CN"/>
            <a:t> </a:t>
          </a:r>
          <a:r>
            <a:rPr lang="en-US"/>
            <a:t>Autoregressive</a:t>
          </a:r>
        </a:p>
      </dgm:t>
    </dgm:pt>
    <dgm:pt modelId="{ECCE26D0-5295-4465-BEF5-91618A3908EF}" type="parTrans" cxnId="{D39C4452-8E55-4346-8AD9-52CD3AE6E104}">
      <dgm:prSet/>
      <dgm:spPr/>
      <dgm:t>
        <a:bodyPr/>
        <a:lstStyle/>
        <a:p>
          <a:endParaRPr lang="en-US"/>
        </a:p>
      </dgm:t>
    </dgm:pt>
    <dgm:pt modelId="{38EBB6B7-81CA-48E1-A64B-CD499CF32355}" type="sibTrans" cxnId="{D39C4452-8E55-4346-8AD9-52CD3AE6E104}">
      <dgm:prSet/>
      <dgm:spPr/>
      <dgm:t>
        <a:bodyPr/>
        <a:lstStyle/>
        <a:p>
          <a:endParaRPr lang="en-US"/>
        </a:p>
      </dgm:t>
    </dgm:pt>
    <dgm:pt modelId="{413853BA-3D9D-4969-9516-38EB058456A8}">
      <dgm:prSet/>
      <dgm:spPr/>
      <dgm:t>
        <a:bodyPr/>
        <a:lstStyle/>
        <a:p>
          <a:r>
            <a:rPr lang="zh-CN"/>
            <a:t>对比损失</a:t>
          </a:r>
          <a:r>
            <a:rPr lang="en-US"/>
            <a:t>:</a:t>
          </a:r>
          <a:r>
            <a:rPr lang="zh-CN"/>
            <a:t> 拉近距离</a:t>
          </a:r>
          <a:endParaRPr lang="en-US"/>
        </a:p>
      </dgm:t>
    </dgm:pt>
    <dgm:pt modelId="{556D8934-9F79-49A8-94F0-0B29D2DEB732}" type="parTrans" cxnId="{E4EE3B94-DE22-4109-88FA-2C59EDA325FE}">
      <dgm:prSet/>
      <dgm:spPr/>
      <dgm:t>
        <a:bodyPr/>
        <a:lstStyle/>
        <a:p>
          <a:endParaRPr lang="en-US"/>
        </a:p>
      </dgm:t>
    </dgm:pt>
    <dgm:pt modelId="{0B0EEF16-548D-4AFF-A686-745684B694CD}" type="sibTrans" cxnId="{E4EE3B94-DE22-4109-88FA-2C59EDA325FE}">
      <dgm:prSet/>
      <dgm:spPr/>
      <dgm:t>
        <a:bodyPr/>
        <a:lstStyle/>
        <a:p>
          <a:endParaRPr lang="en-US"/>
        </a:p>
      </dgm:t>
    </dgm:pt>
    <dgm:pt modelId="{72E7CF70-BC14-4034-9BC7-FD7096589076}">
      <dgm:prSet/>
      <dgm:spPr/>
      <dgm:t>
        <a:bodyPr/>
        <a:lstStyle/>
        <a:p>
          <a:r>
            <a:rPr lang="en-US"/>
            <a:t>CLIP</a:t>
          </a:r>
          <a:r>
            <a:rPr lang="zh-CN"/>
            <a:t> </a:t>
          </a:r>
          <a:r>
            <a:rPr lang="en-US"/>
            <a:t>Like,</a:t>
          </a:r>
          <a:r>
            <a:rPr lang="zh-CN"/>
            <a:t> </a:t>
          </a:r>
          <a:r>
            <a:rPr lang="en-US"/>
            <a:t>Semantic</a:t>
          </a:r>
          <a:r>
            <a:rPr lang="zh-CN"/>
            <a:t> </a:t>
          </a:r>
          <a:r>
            <a:rPr lang="en-US"/>
            <a:t>CL</a:t>
          </a:r>
        </a:p>
      </dgm:t>
    </dgm:pt>
    <dgm:pt modelId="{B5B0C088-6BB0-4C3E-AC30-0E32A4906C60}" type="parTrans" cxnId="{0292D08D-A5FA-41A9-945C-6C28E320D077}">
      <dgm:prSet/>
      <dgm:spPr/>
      <dgm:t>
        <a:bodyPr/>
        <a:lstStyle/>
        <a:p>
          <a:endParaRPr lang="en-US"/>
        </a:p>
      </dgm:t>
    </dgm:pt>
    <dgm:pt modelId="{50AE9846-C6C4-425D-84EB-7D4BC3D894A3}" type="sibTrans" cxnId="{0292D08D-A5FA-41A9-945C-6C28E320D077}">
      <dgm:prSet/>
      <dgm:spPr/>
      <dgm:t>
        <a:bodyPr/>
        <a:lstStyle/>
        <a:p>
          <a:endParaRPr lang="en-US"/>
        </a:p>
      </dgm:t>
    </dgm:pt>
    <dgm:pt modelId="{EDAF97B3-1D64-9C43-889A-BBF2DBFE1314}" type="pres">
      <dgm:prSet presAssocID="{33054630-69B1-48E3-AA2D-77C4BCDDE154}" presName="linear" presStyleCnt="0">
        <dgm:presLayoutVars>
          <dgm:animLvl val="lvl"/>
          <dgm:resizeHandles val="exact"/>
        </dgm:presLayoutVars>
      </dgm:prSet>
      <dgm:spPr/>
    </dgm:pt>
    <dgm:pt modelId="{066222C7-AC3D-7B4A-B098-B5112CC57A83}" type="pres">
      <dgm:prSet presAssocID="{F40F3DE2-FB5C-4158-99EB-C0C578E75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2CFC9AB-B5B8-2546-BC63-D29675CAB16E}" type="pres">
      <dgm:prSet presAssocID="{F40F3DE2-FB5C-4158-99EB-C0C578E754A5}" presName="childText" presStyleLbl="revTx" presStyleIdx="0" presStyleCnt="2">
        <dgm:presLayoutVars>
          <dgm:bulletEnabled val="1"/>
        </dgm:presLayoutVars>
      </dgm:prSet>
      <dgm:spPr/>
    </dgm:pt>
    <dgm:pt modelId="{AAFCF20A-C775-7D47-BB20-76DA1394DA14}" type="pres">
      <dgm:prSet presAssocID="{2724BA1C-4050-400B-A0C2-923DEC94188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C6D5713-7CEE-6E48-B8A8-46D1D24E5459}" type="pres">
      <dgm:prSet presAssocID="{2724BA1C-4050-400B-A0C2-923DEC94188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5475006-24D6-184C-AF82-FB282041EA91}" type="presOf" srcId="{2724BA1C-4050-400B-A0C2-923DEC941886}" destId="{AAFCF20A-C775-7D47-BB20-76DA1394DA14}" srcOrd="0" destOrd="0" presId="urn:microsoft.com/office/officeart/2005/8/layout/vList2"/>
    <dgm:cxn modelId="{01A55B06-AB6C-5A49-B4AE-9184BAA534E1}" type="presOf" srcId="{F40F3DE2-FB5C-4158-99EB-C0C578E754A5}" destId="{066222C7-AC3D-7B4A-B098-B5112CC57A83}" srcOrd="0" destOrd="0" presId="urn:microsoft.com/office/officeart/2005/8/layout/vList2"/>
    <dgm:cxn modelId="{DB88E311-D4F7-DF41-8CF0-ACBCC37F4A93}" type="presOf" srcId="{9FCEAE80-DAB4-487B-B968-6A0720F064F3}" destId="{12CFC9AB-B5B8-2546-BC63-D29675CAB16E}" srcOrd="0" destOrd="0" presId="urn:microsoft.com/office/officeart/2005/8/layout/vList2"/>
    <dgm:cxn modelId="{9DBFFE24-536F-1344-83B6-C01CA005B0C8}" type="presOf" srcId="{2563F7B8-3E76-4753-9E3A-80D2F30D2A9E}" destId="{7C6D5713-7CEE-6E48-B8A8-46D1D24E5459}" srcOrd="0" destOrd="0" presId="urn:microsoft.com/office/officeart/2005/8/layout/vList2"/>
    <dgm:cxn modelId="{20AFA42D-BB44-5848-AE27-47E5D20BAF14}" type="presOf" srcId="{33054630-69B1-48E3-AA2D-77C4BCDDE154}" destId="{EDAF97B3-1D64-9C43-889A-BBF2DBFE1314}" srcOrd="0" destOrd="0" presId="urn:microsoft.com/office/officeart/2005/8/layout/vList2"/>
    <dgm:cxn modelId="{EB5AEE33-5412-214C-BA1E-010885B9BFF3}" type="presOf" srcId="{9EB0EBBC-84A7-4C86-961E-18189A7E4540}" destId="{12CFC9AB-B5B8-2546-BC63-D29675CAB16E}" srcOrd="0" destOrd="3" presId="urn:microsoft.com/office/officeart/2005/8/layout/vList2"/>
    <dgm:cxn modelId="{C670A734-5C5B-407D-B431-52099E351920}" srcId="{9FCEAE80-DAB4-487B-B968-6A0720F064F3}" destId="{6D5D7474-D7F3-4679-BFE4-A49B4C611C79}" srcOrd="0" destOrd="0" parTransId="{47EBC56D-B48C-4F6A-8705-23BF5742F636}" sibTransId="{08F1DF59-1EAB-4578-99B8-E1124A104739}"/>
    <dgm:cxn modelId="{5D3D6D3F-B41A-4DD3-B50E-19E4B46907F8}" srcId="{8A7013CA-0503-47BF-96F6-7D38C7E92777}" destId="{15B85839-1A12-4BFA-9D78-94DF4D1A79DB}" srcOrd="1" destOrd="0" parTransId="{21513DE4-ACAE-44E9-A949-3C6E5A2A0484}" sibTransId="{090EF40D-8FF6-43C7-BC6F-3159945C95A8}"/>
    <dgm:cxn modelId="{445F8148-178B-4F50-8C66-FA9CB1E7133F}" srcId="{F40F3DE2-FB5C-4158-99EB-C0C578E754A5}" destId="{9FCEAE80-DAB4-487B-B968-6A0720F064F3}" srcOrd="0" destOrd="0" parTransId="{63AFE6A0-3B98-4F3E-8CE8-0619104BC9D7}" sibTransId="{690C0685-4E58-4A44-954F-58A1FE079329}"/>
    <dgm:cxn modelId="{D7750252-2F63-D64C-8456-B02B30B7A55A}" type="presOf" srcId="{9070B807-F00A-4090-8429-D8F4BD58BAC5}" destId="{7C6D5713-7CEE-6E48-B8A8-46D1D24E5459}" srcOrd="0" destOrd="1" presId="urn:microsoft.com/office/officeart/2005/8/layout/vList2"/>
    <dgm:cxn modelId="{D39C4452-8E55-4346-8AD9-52CD3AE6E104}" srcId="{2563F7B8-3E76-4753-9E3A-80D2F30D2A9E}" destId="{9070B807-F00A-4090-8429-D8F4BD58BAC5}" srcOrd="0" destOrd="0" parTransId="{ECCE26D0-5295-4465-BEF5-91618A3908EF}" sibTransId="{38EBB6B7-81CA-48E1-A64B-CD499CF32355}"/>
    <dgm:cxn modelId="{5B923371-05A2-364E-BDBE-09F2971B9343}" type="presOf" srcId="{8A7013CA-0503-47BF-96F6-7D38C7E92777}" destId="{12CFC9AB-B5B8-2546-BC63-D29675CAB16E}" srcOrd="0" destOrd="2" presId="urn:microsoft.com/office/officeart/2005/8/layout/vList2"/>
    <dgm:cxn modelId="{C86D7E7F-2A33-734A-B28B-26A21A5DD866}" type="presOf" srcId="{72E7CF70-BC14-4034-9BC7-FD7096589076}" destId="{7C6D5713-7CEE-6E48-B8A8-46D1D24E5459}" srcOrd="0" destOrd="3" presId="urn:microsoft.com/office/officeart/2005/8/layout/vList2"/>
    <dgm:cxn modelId="{B3D05681-6624-4D03-B286-B8B90DE839DB}" srcId="{8A7013CA-0503-47BF-96F6-7D38C7E92777}" destId="{9EB0EBBC-84A7-4C86-961E-18189A7E4540}" srcOrd="0" destOrd="0" parTransId="{2E5F4A1A-2009-4ABE-8667-36CA81AE0D35}" sibTransId="{65BFCC15-6580-4477-BDFA-AFE63E66119D}"/>
    <dgm:cxn modelId="{0292D08D-A5FA-41A9-945C-6C28E320D077}" srcId="{413853BA-3D9D-4969-9516-38EB058456A8}" destId="{72E7CF70-BC14-4034-9BC7-FD7096589076}" srcOrd="0" destOrd="0" parTransId="{B5B0C088-6BB0-4C3E-AC30-0E32A4906C60}" sibTransId="{50AE9846-C6C4-425D-84EB-7D4BC3D894A3}"/>
    <dgm:cxn modelId="{E4EE3B94-DE22-4109-88FA-2C59EDA325FE}" srcId="{2724BA1C-4050-400B-A0C2-923DEC941886}" destId="{413853BA-3D9D-4969-9516-38EB058456A8}" srcOrd="1" destOrd="0" parTransId="{556D8934-9F79-49A8-94F0-0B29D2DEB732}" sibTransId="{0B0EEF16-548D-4AFF-A686-745684B694CD}"/>
    <dgm:cxn modelId="{2C282C9E-DD55-4A7E-B3FD-54D1C17E3B2D}" srcId="{33054630-69B1-48E3-AA2D-77C4BCDDE154}" destId="{F40F3DE2-FB5C-4158-99EB-C0C578E754A5}" srcOrd="0" destOrd="0" parTransId="{B5B3CE55-B53B-4657-B973-95E228DB4DCF}" sibTransId="{C66F139D-053C-4773-9738-64F72C524EF0}"/>
    <dgm:cxn modelId="{240248AA-4AE2-9548-83AD-F74AF652F7D6}" type="presOf" srcId="{6D5D7474-D7F3-4679-BFE4-A49B4C611C79}" destId="{12CFC9AB-B5B8-2546-BC63-D29675CAB16E}" srcOrd="0" destOrd="1" presId="urn:microsoft.com/office/officeart/2005/8/layout/vList2"/>
    <dgm:cxn modelId="{D822B0C6-D561-484A-B7C5-91D2686D443E}" type="presOf" srcId="{413853BA-3D9D-4969-9516-38EB058456A8}" destId="{7C6D5713-7CEE-6E48-B8A8-46D1D24E5459}" srcOrd="0" destOrd="2" presId="urn:microsoft.com/office/officeart/2005/8/layout/vList2"/>
    <dgm:cxn modelId="{DFBF2DD1-F41B-4C7D-BFE6-9CAB7861B3A6}" srcId="{33054630-69B1-48E3-AA2D-77C4BCDDE154}" destId="{2724BA1C-4050-400B-A0C2-923DEC941886}" srcOrd="1" destOrd="0" parTransId="{B5625F08-0C1C-4B9A-B674-F519277E78F1}" sibTransId="{5F26EF90-BD4B-41CA-86BA-4518B1A77915}"/>
    <dgm:cxn modelId="{4EFEDED4-D3A6-A04F-95A3-0EEC26B2A276}" type="presOf" srcId="{15B85839-1A12-4BFA-9D78-94DF4D1A79DB}" destId="{12CFC9AB-B5B8-2546-BC63-D29675CAB16E}" srcOrd="0" destOrd="4" presId="urn:microsoft.com/office/officeart/2005/8/layout/vList2"/>
    <dgm:cxn modelId="{D60127D5-FE46-4350-B714-627610DA8710}" srcId="{2724BA1C-4050-400B-A0C2-923DEC941886}" destId="{2563F7B8-3E76-4753-9E3A-80D2F30D2A9E}" srcOrd="0" destOrd="0" parTransId="{A7C8FDE5-DCC4-4CF9-B28B-389212EACF3F}" sibTransId="{36E2E883-4FB0-4464-9200-A43FC39605DD}"/>
    <dgm:cxn modelId="{AFCDC4EA-28CC-4599-BDDD-EF0D312AA990}" srcId="{F40F3DE2-FB5C-4158-99EB-C0C578E754A5}" destId="{8A7013CA-0503-47BF-96F6-7D38C7E92777}" srcOrd="1" destOrd="0" parTransId="{5C424D87-8648-44E7-8E1F-0D159CCA929F}" sibTransId="{4CD3F680-F2D8-41A2-B92F-3B2E46D17B19}"/>
    <dgm:cxn modelId="{7450988B-F99C-1541-95FB-16E186EF3C99}" type="presParOf" srcId="{EDAF97B3-1D64-9C43-889A-BBF2DBFE1314}" destId="{066222C7-AC3D-7B4A-B098-B5112CC57A83}" srcOrd="0" destOrd="0" presId="urn:microsoft.com/office/officeart/2005/8/layout/vList2"/>
    <dgm:cxn modelId="{A9C77333-5197-5446-87FF-E9ACC9DDC011}" type="presParOf" srcId="{EDAF97B3-1D64-9C43-889A-BBF2DBFE1314}" destId="{12CFC9AB-B5B8-2546-BC63-D29675CAB16E}" srcOrd="1" destOrd="0" presId="urn:microsoft.com/office/officeart/2005/8/layout/vList2"/>
    <dgm:cxn modelId="{7A29B3BA-AD8C-D344-A4D3-05DA10FB64F0}" type="presParOf" srcId="{EDAF97B3-1D64-9C43-889A-BBF2DBFE1314}" destId="{AAFCF20A-C775-7D47-BB20-76DA1394DA14}" srcOrd="2" destOrd="0" presId="urn:microsoft.com/office/officeart/2005/8/layout/vList2"/>
    <dgm:cxn modelId="{BC8D50E8-C422-554E-BED4-544DC625D6F9}" type="presParOf" srcId="{EDAF97B3-1D64-9C43-889A-BBF2DBFE1314}" destId="{7C6D5713-7CEE-6E48-B8A8-46D1D24E545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69463-6C37-644C-AA5F-DE341B7F158C}">
      <dsp:nvSpPr>
        <dsp:cNvPr id="0" name=""/>
        <dsp:cNvSpPr/>
      </dsp:nvSpPr>
      <dsp:spPr>
        <a:xfrm>
          <a:off x="0" y="431481"/>
          <a:ext cx="109728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40977-ECF5-164C-B241-1B594F6023EB}">
      <dsp:nvSpPr>
        <dsp:cNvPr id="0" name=""/>
        <dsp:cNvSpPr/>
      </dsp:nvSpPr>
      <dsp:spPr>
        <a:xfrm>
          <a:off x="548640" y="62481"/>
          <a:ext cx="7680960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</a:t>
          </a:r>
          <a:r>
            <a:rPr lang="zh-CN" sz="2500" kern="1200"/>
            <a:t> 种不同的非入侵脑电信号</a:t>
          </a:r>
          <a:endParaRPr lang="en-US" sz="2500" kern="1200"/>
        </a:p>
      </dsp:txBody>
      <dsp:txXfrm>
        <a:off x="584666" y="98507"/>
        <a:ext cx="7608908" cy="665948"/>
      </dsp:txXfrm>
    </dsp:sp>
    <dsp:sp modelId="{459839E0-8049-0B4E-9336-F59137F8FF96}">
      <dsp:nvSpPr>
        <dsp:cNvPr id="0" name=""/>
        <dsp:cNvSpPr/>
      </dsp:nvSpPr>
      <dsp:spPr>
        <a:xfrm>
          <a:off x="0" y="1565481"/>
          <a:ext cx="109728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CB436-4A47-0846-8E07-0F8682AEB8C1}">
      <dsp:nvSpPr>
        <dsp:cNvPr id="0" name=""/>
        <dsp:cNvSpPr/>
      </dsp:nvSpPr>
      <dsp:spPr>
        <a:xfrm>
          <a:off x="548640" y="1196481"/>
          <a:ext cx="7680960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EEG:</a:t>
          </a:r>
          <a:r>
            <a:rPr lang="zh-CN" sz="2500" kern="1200"/>
            <a:t>脑电图</a:t>
          </a:r>
          <a:endParaRPr lang="en-US" sz="2500" kern="1200"/>
        </a:p>
      </dsp:txBody>
      <dsp:txXfrm>
        <a:off x="584666" y="1232507"/>
        <a:ext cx="7608908" cy="665948"/>
      </dsp:txXfrm>
    </dsp:sp>
    <dsp:sp modelId="{F798392E-4DA8-C546-9197-6914E8E97D2C}">
      <dsp:nvSpPr>
        <dsp:cNvPr id="0" name=""/>
        <dsp:cNvSpPr/>
      </dsp:nvSpPr>
      <dsp:spPr>
        <a:xfrm>
          <a:off x="0" y="2699481"/>
          <a:ext cx="109728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D33F9-13C3-BF4D-9161-BB7F2D512B25}">
      <dsp:nvSpPr>
        <dsp:cNvPr id="0" name=""/>
        <dsp:cNvSpPr/>
      </dsp:nvSpPr>
      <dsp:spPr>
        <a:xfrm>
          <a:off x="548640" y="2330481"/>
          <a:ext cx="7680960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MEG:</a:t>
          </a:r>
          <a:r>
            <a:rPr lang="zh-CN" sz="2500" kern="1200"/>
            <a:t> 脑磁图</a:t>
          </a:r>
          <a:endParaRPr lang="en-US" sz="2500" kern="1200"/>
        </a:p>
      </dsp:txBody>
      <dsp:txXfrm>
        <a:off x="584666" y="2366507"/>
        <a:ext cx="7608908" cy="665948"/>
      </dsp:txXfrm>
    </dsp:sp>
    <dsp:sp modelId="{DE6C8C5D-E043-5D4E-BBEF-D33256F6E6BA}">
      <dsp:nvSpPr>
        <dsp:cNvPr id="0" name=""/>
        <dsp:cNvSpPr/>
      </dsp:nvSpPr>
      <dsp:spPr>
        <a:xfrm>
          <a:off x="0" y="3833481"/>
          <a:ext cx="109728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725FCD-8FC2-FB4B-84FD-68D942D292F5}">
      <dsp:nvSpPr>
        <dsp:cNvPr id="0" name=""/>
        <dsp:cNvSpPr/>
      </dsp:nvSpPr>
      <dsp:spPr>
        <a:xfrm>
          <a:off x="548640" y="3464481"/>
          <a:ext cx="7680960" cy="73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0322" tIns="0" rIns="290322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fMRI:</a:t>
          </a:r>
          <a:r>
            <a:rPr lang="zh-CN" sz="2500" kern="1200"/>
            <a:t> 功能性磁振成像</a:t>
          </a:r>
          <a:endParaRPr lang="en-US" sz="2500" kern="1200"/>
        </a:p>
      </dsp:txBody>
      <dsp:txXfrm>
        <a:off x="584666" y="3500507"/>
        <a:ext cx="7608908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93AAD-0C53-1944-880D-395216680470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A917BC-D3D1-B845-A6DB-97175CD5B794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早期会使用</a:t>
          </a:r>
          <a:r>
            <a:rPr lang="zh-CN" sz="2300" kern="1200"/>
            <a:t>一些信号处理方法进行手工的特征提取</a:t>
          </a:r>
          <a:r>
            <a:rPr lang="en-US" sz="2300" kern="1200"/>
            <a:t>,</a:t>
          </a:r>
          <a:r>
            <a:rPr lang="zh-CN" sz="2300" kern="1200"/>
            <a:t> 例如时频分析</a:t>
          </a:r>
          <a:r>
            <a:rPr lang="en-US" sz="2300" kern="1200"/>
            <a:t>,</a:t>
          </a:r>
          <a:r>
            <a:rPr lang="zh-CN" sz="2300" kern="1200"/>
            <a:t> 小波变化</a:t>
          </a:r>
          <a:r>
            <a:rPr lang="en-US" sz="2300" kern="1200"/>
            <a:t>,</a:t>
          </a:r>
          <a:r>
            <a:rPr lang="zh-CN" sz="2300" kern="1200"/>
            <a:t> 独立成分分析等等</a:t>
          </a:r>
          <a:r>
            <a:rPr lang="en-US" sz="2300" kern="1200"/>
            <a:t>,</a:t>
          </a:r>
          <a:r>
            <a:rPr lang="zh-CN" sz="2300" kern="1200"/>
            <a:t> 之后使用一些统计机器学习模型</a:t>
          </a:r>
          <a:r>
            <a:rPr lang="zh-CN" sz="2300" b="0" i="0" kern="1200"/>
            <a:t>，如线性回归、主成分分析（</a:t>
          </a:r>
          <a:r>
            <a:rPr lang="en-US" sz="2300" b="0" i="0" kern="1200"/>
            <a:t>PCA）.</a:t>
          </a:r>
          <a:endParaRPr lang="en-US" sz="2300" kern="1200"/>
        </a:p>
      </dsp:txBody>
      <dsp:txXfrm>
        <a:off x="0" y="2663"/>
        <a:ext cx="6666833" cy="1816197"/>
      </dsp:txXfrm>
    </dsp:sp>
    <dsp:sp modelId="{AE4EF393-EE13-8140-8370-032AEFB061A4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0007CA-3DD0-7044-94DB-B70333329D2E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300" kern="1200"/>
            <a:t>现在</a:t>
          </a:r>
          <a:r>
            <a:rPr lang="en-US" sz="2300" kern="1200"/>
            <a:t>,</a:t>
          </a:r>
          <a:r>
            <a:rPr lang="zh-CN" sz="2300" kern="1200"/>
            <a:t> 大家通常使用一个复杂的深度学习模型进行 </a:t>
          </a:r>
          <a:r>
            <a:rPr lang="en-US" sz="2300" kern="1200"/>
            <a:t>Hierarchical Feature Learning</a:t>
          </a:r>
        </a:p>
      </dsp:txBody>
      <dsp:txXfrm>
        <a:off x="0" y="1818861"/>
        <a:ext cx="6666833" cy="1816197"/>
      </dsp:txXfrm>
    </dsp:sp>
    <dsp:sp modelId="{D9B32D4C-4F79-4040-A1A1-759A86A659C6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5EA25B-E45C-3F46-9F20-A80AB9BD37D1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300" kern="1200"/>
            <a:t>因此</a:t>
          </a:r>
          <a:r>
            <a:rPr lang="en-US" sz="2300" kern="1200"/>
            <a:t>,</a:t>
          </a:r>
          <a:r>
            <a:rPr lang="zh-CN" sz="2300" kern="1200"/>
            <a:t> 我们认为这是一项对齐任务</a:t>
          </a:r>
          <a:r>
            <a:rPr lang="en-US" sz="2300" kern="1200"/>
            <a:t>,</a:t>
          </a:r>
          <a:r>
            <a:rPr lang="zh-CN" sz="2300" kern="1200"/>
            <a:t> 对于两个</a:t>
          </a:r>
          <a:r>
            <a:rPr lang="en-US" sz="2300" kern="1200"/>
            <a:t> Encoder,</a:t>
          </a:r>
          <a:r>
            <a:rPr lang="zh-CN" sz="2300" kern="1200"/>
            <a:t> 我们希望通过训练让他们的表征尽量是一致的</a:t>
          </a:r>
          <a:endParaRPr lang="en-US" sz="2300" kern="1200"/>
        </a:p>
      </dsp:txBody>
      <dsp:txXfrm>
        <a:off x="0" y="3635058"/>
        <a:ext cx="6666833" cy="1816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30038B-C37C-0142-89E0-45F8D9D31F89}">
      <dsp:nvSpPr>
        <dsp:cNvPr id="0" name=""/>
        <dsp:cNvSpPr/>
      </dsp:nvSpPr>
      <dsp:spPr>
        <a:xfrm>
          <a:off x="0" y="43339"/>
          <a:ext cx="6666833" cy="10342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/>
            <a:t>ImageNet-64</a:t>
          </a:r>
          <a:r>
            <a:rPr lang="zh-CN" sz="1700" b="0" i="0" kern="1200"/>
            <a:t>的平均信息熵是</a:t>
          </a:r>
          <a:r>
            <a:rPr lang="en-US" sz="1700" b="0" i="0" kern="1200"/>
            <a:t>3.44</a:t>
          </a:r>
          <a:r>
            <a:rPr lang="zh-CN" sz="1700" b="0" i="0" kern="1200"/>
            <a:t>比特</a:t>
          </a:r>
          <a:r>
            <a:rPr lang="en-US" sz="1700" b="0" i="0" kern="1200"/>
            <a:t>/</a:t>
          </a:r>
          <a:r>
            <a:rPr lang="zh-CN" sz="1700" b="0" i="0" kern="1200"/>
            <a:t>字节，我们就当它是</a:t>
          </a:r>
          <a:r>
            <a:rPr lang="en-US" sz="1700" b="0" i="0" kern="1200"/>
            <a:t>3</a:t>
          </a:r>
          <a:r>
            <a:rPr lang="zh-CN" sz="1700" b="0" i="0" kern="1200"/>
            <a:t>比特</a:t>
          </a:r>
          <a:r>
            <a:rPr lang="en-US" sz="1700" b="0" i="0" kern="1200"/>
            <a:t>/</a:t>
          </a:r>
          <a:r>
            <a:rPr lang="zh-CN" sz="1700" b="0" i="0" kern="1200"/>
            <a:t>字节，那么一个</a:t>
          </a:r>
          <a:r>
            <a:rPr lang="en-US" sz="1700" b="0" i="0" kern="1200"/>
            <a:t>64*64</a:t>
          </a:r>
          <a:r>
            <a:rPr lang="zh-CN" sz="1700" b="0" i="0" kern="1200"/>
            <a:t>的</a:t>
          </a:r>
          <a:r>
            <a:rPr lang="en-US" sz="1700" b="0" i="0" kern="1200"/>
            <a:t>ImageNet</a:t>
          </a:r>
          <a:r>
            <a:rPr lang="zh-CN" sz="1700" b="0" i="0" kern="1200"/>
            <a:t>图像，平均的总信息熵是</a:t>
          </a:r>
          <a:r>
            <a:rPr lang="en-US" sz="1700" b="0" i="0" kern="1200"/>
            <a:t>64×64×3×364×64×3×3</a:t>
          </a:r>
          <a:r>
            <a:rPr lang="zh-CN" sz="1700" b="0" i="0" kern="1200"/>
            <a:t>比特</a:t>
          </a:r>
          <a:endParaRPr lang="en-US" sz="1700" kern="1200"/>
        </a:p>
      </dsp:txBody>
      <dsp:txXfrm>
        <a:off x="50489" y="93828"/>
        <a:ext cx="6565855" cy="933301"/>
      </dsp:txXfrm>
    </dsp:sp>
    <dsp:sp modelId="{444FD695-A342-6D41-BC5C-A5818F8EEE90}">
      <dsp:nvSpPr>
        <dsp:cNvPr id="0" name=""/>
        <dsp:cNvSpPr/>
      </dsp:nvSpPr>
      <dsp:spPr>
        <a:xfrm>
          <a:off x="0" y="1126579"/>
          <a:ext cx="6666833" cy="1034279"/>
        </a:xfrm>
        <a:prstGeom prst="roundRect">
          <a:avLst/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如果使用 </a:t>
          </a:r>
          <a:r>
            <a:rPr lang="en-US" sz="1700" kern="1200"/>
            <a:t>VQ-VAE </a:t>
          </a:r>
          <a:r>
            <a:rPr lang="zh-CN" sz="1700" kern="1200"/>
            <a:t>进行压缩</a:t>
          </a:r>
          <a:r>
            <a:rPr lang="en-US" sz="1700" kern="1200"/>
            <a:t>,</a:t>
          </a:r>
          <a:r>
            <a:rPr lang="zh-CN" sz="1700" kern="1200"/>
            <a:t> 对于词表大小为</a:t>
          </a:r>
          <a:r>
            <a:rPr lang="en-US" sz="1700" kern="1200"/>
            <a:t>V</a:t>
          </a:r>
          <a:r>
            <a:rPr lang="zh-CN" sz="1700" kern="1200"/>
            <a:t>的词表，每个</a:t>
          </a:r>
          <a:r>
            <a:rPr lang="en-US" sz="1700" kern="1200"/>
            <a:t>token</a:t>
          </a:r>
          <a:r>
            <a:rPr lang="zh-CN" sz="1700" kern="1200"/>
            <a:t>的平均信息熵为</a:t>
          </a:r>
          <a:r>
            <a:rPr lang="en-US" sz="1700" kern="1200"/>
            <a:t>log₂ V</a:t>
          </a:r>
          <a:r>
            <a:rPr lang="zh-CN" sz="1700" kern="1200"/>
            <a:t>比特</a:t>
          </a:r>
          <a:r>
            <a:rPr lang="en-US" sz="1700" kern="1200"/>
            <a:t>.</a:t>
          </a:r>
        </a:p>
      </dsp:txBody>
      <dsp:txXfrm>
        <a:off x="50489" y="1177068"/>
        <a:ext cx="6565855" cy="933301"/>
      </dsp:txXfrm>
    </dsp:sp>
    <dsp:sp modelId="{06EEAAAE-EFAE-EE4C-B461-7E93E041AA28}">
      <dsp:nvSpPr>
        <dsp:cNvPr id="0" name=""/>
        <dsp:cNvSpPr/>
      </dsp:nvSpPr>
      <dsp:spPr>
        <a:xfrm>
          <a:off x="0" y="2209819"/>
          <a:ext cx="6666833" cy="1034279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700" kern="1200"/>
            <a:t>如果要将编码长度压缩为</a:t>
          </a:r>
          <a:r>
            <a:rPr lang="en-US" sz="1700" kern="1200"/>
            <a:t>L</a:t>
          </a:r>
          <a:r>
            <a:rPr lang="zh-CN" sz="1700" kern="1200"/>
            <a:t>并实现无损压缩，需满足以下不等式：</a:t>
          </a:r>
          <a:endParaRPr lang="en-US" sz="1700" kern="1200"/>
        </a:p>
      </dsp:txBody>
      <dsp:txXfrm>
        <a:off x="50489" y="2260308"/>
        <a:ext cx="6565855" cy="933301"/>
      </dsp:txXfrm>
    </dsp:sp>
    <dsp:sp modelId="{11203543-AC55-5149-9B0F-26ACC3556E2C}">
      <dsp:nvSpPr>
        <dsp:cNvPr id="0" name=""/>
        <dsp:cNvSpPr/>
      </dsp:nvSpPr>
      <dsp:spPr>
        <a:xfrm>
          <a:off x="0" y="3293059"/>
          <a:ext cx="6666833" cy="1034279"/>
        </a:xfrm>
        <a:prstGeom prst="roundRect">
          <a:avLst/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 × log₂ V ≥ 64 × 64 × 3 × 3</a:t>
          </a:r>
        </a:p>
      </dsp:txBody>
      <dsp:txXfrm>
        <a:off x="50489" y="3343548"/>
        <a:ext cx="6565855" cy="933301"/>
      </dsp:txXfrm>
    </dsp:sp>
    <dsp:sp modelId="{0A54BD48-E04B-6447-91CC-A9A867A97CF2}">
      <dsp:nvSpPr>
        <dsp:cNvPr id="0" name=""/>
        <dsp:cNvSpPr/>
      </dsp:nvSpPr>
      <dsp:spPr>
        <a:xfrm>
          <a:off x="0" y="4376300"/>
          <a:ext cx="6666833" cy="1034279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-</a:t>
          </a:r>
          <a:r>
            <a:rPr lang="zh-CN" sz="1700" kern="1200"/>
            <a:t> 如果</a:t>
          </a:r>
          <a:r>
            <a:rPr lang="en-US" sz="1700" kern="1200"/>
            <a:t>L = 256 = 16 × 16</a:t>
          </a:r>
          <a:r>
            <a:rPr lang="zh-CN" sz="1700" kern="1200"/>
            <a:t>，则至少需要</a:t>
          </a:r>
          <a:r>
            <a:rPr lang="en-US" sz="1700" kern="1200"/>
            <a:t>V ≥ 2¹⁴⁴ ≈ 2 × 10⁴³,</a:t>
          </a:r>
          <a:r>
            <a:rPr lang="zh-CN" sz="1700" kern="1200"/>
            <a:t> 显然没有这么大的词表</a:t>
          </a:r>
          <a:endParaRPr lang="en-US" sz="1700" kern="1200"/>
        </a:p>
      </dsp:txBody>
      <dsp:txXfrm>
        <a:off x="50489" y="4426789"/>
        <a:ext cx="6565855" cy="9333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222C7-AC3D-7B4A-B098-B5112CC57A83}">
      <dsp:nvSpPr>
        <dsp:cNvPr id="0" name=""/>
        <dsp:cNvSpPr/>
      </dsp:nvSpPr>
      <dsp:spPr>
        <a:xfrm>
          <a:off x="0" y="120594"/>
          <a:ext cx="10927829" cy="4557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Model</a:t>
          </a:r>
          <a:r>
            <a:rPr lang="zh-CN" sz="1900" kern="1200"/>
            <a:t> </a:t>
          </a:r>
          <a:r>
            <a:rPr lang="en-US" sz="1900" kern="1200"/>
            <a:t>Structure</a:t>
          </a:r>
        </a:p>
      </dsp:txBody>
      <dsp:txXfrm>
        <a:off x="22246" y="142840"/>
        <a:ext cx="10883337" cy="411223"/>
      </dsp:txXfrm>
    </dsp:sp>
    <dsp:sp modelId="{12CFC9AB-B5B8-2546-BC63-D29675CAB16E}">
      <dsp:nvSpPr>
        <dsp:cNvPr id="0" name=""/>
        <dsp:cNvSpPr/>
      </dsp:nvSpPr>
      <dsp:spPr>
        <a:xfrm>
          <a:off x="0" y="576309"/>
          <a:ext cx="10927829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5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Model</a:t>
          </a:r>
          <a:r>
            <a:rPr lang="zh-CN" sz="1500" kern="1200"/>
            <a:t> </a:t>
          </a:r>
          <a:r>
            <a:rPr lang="en-US" sz="1500" kern="1200"/>
            <a:t>Capacity</a:t>
          </a:r>
          <a:r>
            <a:rPr lang="zh-CN" sz="1500" kern="1200"/>
            <a:t> </a:t>
          </a:r>
          <a:r>
            <a:rPr lang="en-US" sz="1500" kern="1200"/>
            <a:t>of</a:t>
          </a:r>
          <a:r>
            <a:rPr lang="zh-CN" sz="1500" kern="1200"/>
            <a:t> </a:t>
          </a:r>
          <a:r>
            <a:rPr lang="en-US" sz="1500" kern="1200"/>
            <a:t>Structure</a:t>
          </a:r>
          <a:r>
            <a:rPr lang="zh-CN" sz="1500" kern="1200"/>
            <a:t> 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sz="1500" kern="1200"/>
            <a:t>进行大型预训练的模型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Inductive Bias of Structure Design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不同的区域对应不同的</a:t>
          </a:r>
          <a:r>
            <a:rPr lang="zh-CN" sz="1500" kern="1200"/>
            <a:t> </a:t>
          </a:r>
          <a:r>
            <a:rPr lang="en-US" sz="1500" kern="1200"/>
            <a:t>Channel,</a:t>
          </a:r>
          <a:r>
            <a:rPr lang="zh-CN" sz="1500" kern="1200"/>
            <a:t> </a:t>
          </a:r>
          <a:r>
            <a:rPr lang="en-US" sz="1500" kern="1200"/>
            <a:t>CNN</a:t>
          </a:r>
          <a:r>
            <a:rPr lang="zh-CN" sz="1500" kern="1200"/>
            <a:t> 的 </a:t>
          </a:r>
          <a:r>
            <a:rPr lang="en-US" sz="1500" kern="1200"/>
            <a:t>Kernal</a:t>
          </a:r>
          <a:r>
            <a:rPr lang="zh-CN" sz="1500" kern="1200"/>
            <a:t> 考虑了临近</a:t>
          </a:r>
          <a:r>
            <a:rPr lang="en-US" sz="1500" kern="1200"/>
            <a:t>Channel </a:t>
          </a:r>
          <a:r>
            <a:rPr lang="zh-CN" sz="1500" kern="1200"/>
            <a:t>之间的关系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sz="1500" kern="1200"/>
            <a:t>脑电是一种信号</a:t>
          </a:r>
          <a:r>
            <a:rPr lang="en-US" sz="1500" kern="1200"/>
            <a:t>,</a:t>
          </a:r>
          <a:r>
            <a:rPr lang="zh-CN" sz="1500" kern="1200"/>
            <a:t> 自然的使用序列建模</a:t>
          </a:r>
          <a:endParaRPr lang="en-US" sz="1500" kern="1200"/>
        </a:p>
      </dsp:txBody>
      <dsp:txXfrm>
        <a:off x="0" y="576309"/>
        <a:ext cx="10927829" cy="1455210"/>
      </dsp:txXfrm>
    </dsp:sp>
    <dsp:sp modelId="{AAFCF20A-C775-7D47-BB20-76DA1394DA14}">
      <dsp:nvSpPr>
        <dsp:cNvPr id="0" name=""/>
        <dsp:cNvSpPr/>
      </dsp:nvSpPr>
      <dsp:spPr>
        <a:xfrm>
          <a:off x="0" y="2031520"/>
          <a:ext cx="10927829" cy="45571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Training</a:t>
          </a:r>
          <a:r>
            <a:rPr lang="zh-CN" sz="1900" kern="1200"/>
            <a:t> </a:t>
          </a:r>
          <a:r>
            <a:rPr lang="en-US" sz="1900" kern="1200"/>
            <a:t>Objective</a:t>
          </a:r>
        </a:p>
      </dsp:txBody>
      <dsp:txXfrm>
        <a:off x="22246" y="2053766"/>
        <a:ext cx="10883337" cy="411223"/>
      </dsp:txXfrm>
    </dsp:sp>
    <dsp:sp modelId="{7C6D5713-7CEE-6E48-B8A8-46D1D24E5459}">
      <dsp:nvSpPr>
        <dsp:cNvPr id="0" name=""/>
        <dsp:cNvSpPr/>
      </dsp:nvSpPr>
      <dsp:spPr>
        <a:xfrm>
          <a:off x="0" y="2487234"/>
          <a:ext cx="10927829" cy="1081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95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sz="1500" kern="1200"/>
            <a:t>重建损失</a:t>
          </a:r>
          <a:r>
            <a:rPr lang="en-US" sz="1500" kern="1200"/>
            <a:t>:</a:t>
          </a:r>
          <a:r>
            <a:rPr lang="zh-CN" sz="1500" kern="1200"/>
            <a:t> 压缩信息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MAE,</a:t>
          </a:r>
          <a:r>
            <a:rPr lang="zh-CN" sz="1500" kern="1200"/>
            <a:t> </a:t>
          </a:r>
          <a:r>
            <a:rPr lang="en-US" sz="1500" kern="1200"/>
            <a:t>Autoregressive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sz="1500" kern="1200"/>
            <a:t>对比损失</a:t>
          </a:r>
          <a:r>
            <a:rPr lang="en-US" sz="1500" kern="1200"/>
            <a:t>:</a:t>
          </a:r>
          <a:r>
            <a:rPr lang="zh-CN" sz="1500" kern="1200"/>
            <a:t> 拉近距离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CLIP</a:t>
          </a:r>
          <a:r>
            <a:rPr lang="zh-CN" sz="1500" kern="1200"/>
            <a:t> </a:t>
          </a:r>
          <a:r>
            <a:rPr lang="en-US" sz="1500" kern="1200"/>
            <a:t>Like,</a:t>
          </a:r>
          <a:r>
            <a:rPr lang="zh-CN" sz="1500" kern="1200"/>
            <a:t> </a:t>
          </a:r>
          <a:r>
            <a:rPr lang="en-US" sz="1500" kern="1200"/>
            <a:t>Semantic</a:t>
          </a:r>
          <a:r>
            <a:rPr lang="zh-CN" sz="1500" kern="1200"/>
            <a:t> </a:t>
          </a:r>
          <a:r>
            <a:rPr lang="en-US" sz="1500" kern="1200"/>
            <a:t>CL</a:t>
          </a:r>
        </a:p>
      </dsp:txBody>
      <dsp:txXfrm>
        <a:off x="0" y="2487234"/>
        <a:ext cx="10927829" cy="108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7B6F0-605A-3A4D-97E8-EAE158ECB537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7EA9F-BAA9-954B-A225-7CFCF4778F98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EA9F-BAA9-954B-A225-7CFCF4778F9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4076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C25CC-09EF-4EB7-A235-1C555322F0E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22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EA9F-BAA9-954B-A225-7CFCF4778F98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838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9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25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8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6985D-ACD7-4DAB-8EAC-926A93D372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8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9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6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CF372-61BF-A04E-928B-F1816CD04942}" type="datetimeFigureOut">
              <a:rPr kumimoji="1" lang="zh-CN" altLang="en-US" smtClean="0"/>
              <a:t>2024/8/2</a:t>
            </a:fld>
            <a:endParaRPr kumimoji="1"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5604-4A4B-DE45-A4E1-C932D7BC44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6C49-B95F-4EF2-A28C-2B0EE7EF8415}" type="datetimeFigureOut">
              <a:rPr lang="zh-CN" altLang="en-US" smtClean="0"/>
              <a:pPr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DC80-7304-42FF-B73E-E917F4A0232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21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CE3A464-98BD-C04E-AE36-F9106C432293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5060"/>
            <a:ext cx="12192000" cy="684787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975" y="2182086"/>
            <a:ext cx="9402048" cy="9883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44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Brain</a:t>
            </a:r>
            <a:r>
              <a:rPr kumimoji="1" lang="zh-CN" altLang="en-US" sz="44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</a:t>
            </a:r>
            <a:r>
              <a:rPr kumimoji="1" lang="en-US" altLang="zh-CN" sz="44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Decoding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3A8F5FA-B2D4-5940-8BB9-2EB74E63326B}"/>
              </a:ext>
            </a:extLst>
          </p:cNvPr>
          <p:cNvSpPr txBox="1"/>
          <p:nvPr/>
        </p:nvSpPr>
        <p:spPr>
          <a:xfrm>
            <a:off x="2187630" y="5016214"/>
            <a:ext cx="7650484" cy="6624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Heng</a:t>
            </a:r>
            <a:r>
              <a:rPr kumimoji="1" lang="zh-CN" altLang="en-US" sz="28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 </a:t>
            </a:r>
            <a:r>
              <a:rPr kumimoji="1" lang="en-US" altLang="zh-CN" sz="2800" b="1" dirty="0">
                <a:solidFill>
                  <a:schemeClr val="bg1"/>
                </a:solidFill>
                <a:effectLst>
                  <a:outerShdw blurRad="12700" dist="25400" dir="5400000" algn="ctr" rotWithShape="0">
                    <a:schemeClr val="tx1"/>
                  </a:outerShdw>
                </a:effectLst>
                <a:latin typeface="Adobe 宋体 Std L" panose="02020300000000000000" pitchFamily="18" charset="-122"/>
                <a:ea typeface="Adobe 宋体 Std L" panose="02020300000000000000" pitchFamily="18" charset="-122"/>
              </a:rPr>
              <a:t>Li</a:t>
            </a:r>
            <a:endParaRPr kumimoji="1" lang="zh-CN" altLang="en-US" sz="2800" b="1" dirty="0">
              <a:solidFill>
                <a:schemeClr val="bg1"/>
              </a:solidFill>
              <a:effectLst>
                <a:outerShdw blurRad="12700" dist="25400" dir="5400000" algn="ctr" rotWithShape="0">
                  <a:schemeClr val="tx1"/>
                </a:outerShdw>
              </a:effectLst>
              <a:latin typeface="Adobe 宋体 Std L" panose="02020300000000000000" pitchFamily="18" charset="-122"/>
              <a:ea typeface="Adobe 宋体 Std L" panose="020203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71592E-AC8A-DE42-B148-70D99012B08B}"/>
              </a:ext>
            </a:extLst>
          </p:cNvPr>
          <p:cNvSpPr txBox="1"/>
          <p:nvPr/>
        </p:nvSpPr>
        <p:spPr>
          <a:xfrm>
            <a:off x="1273602" y="6070027"/>
            <a:ext cx="96447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2024/8/2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96EB83-F3F5-5F4C-8987-E192B7FE84DB}"/>
              </a:ext>
            </a:extLst>
          </p:cNvPr>
          <p:cNvSpPr txBox="1"/>
          <p:nvPr/>
        </p:nvSpPr>
        <p:spPr>
          <a:xfrm>
            <a:off x="3007359" y="860725"/>
            <a:ext cx="6177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TeleAI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"/>
    </mc:Choice>
    <mc:Fallback xmlns="">
      <p:transition spd="slow" advTm="435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zh-CN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Dataset in Brain En/Decoding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4764C-53F2-E40A-EA20-3AD49F0F8F17}"/>
              </a:ext>
            </a:extLst>
          </p:cNvPr>
          <p:cNvSpPr txBox="1"/>
          <p:nvPr/>
        </p:nvSpPr>
        <p:spPr>
          <a:xfrm>
            <a:off x="4581727" y="649480"/>
            <a:ext cx="302530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>
                <a:effectLst/>
                <a:highlight>
                  <a:srgbClr val="FFFFFF"/>
                </a:highlight>
              </a:rPr>
              <a:t>Text (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文字</a:t>
            </a:r>
            <a:r>
              <a:rPr lang="en-US" altLang="zh-CN" sz="1700" b="0" i="0" dirty="0">
                <a:effectLst/>
                <a:highlight>
                  <a:srgbClr val="FFFFFF"/>
                </a:highlight>
              </a:rPr>
              <a:t>)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：通过解码模型来重建或预测大脑活动中涉及的文本内容。这包括对单个词、句子和文本片段的解码。例如，使用</a:t>
            </a:r>
            <a:r>
              <a:rPr lang="en-US" sz="1700" b="0" i="0" dirty="0" err="1">
                <a:effectLst/>
                <a:highlight>
                  <a:srgbClr val="FFFFFF"/>
                </a:highlight>
              </a:rPr>
              <a:t>BERT、RoBERTa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等语言模型来预测或生成与大脑活动相关的文本。</a:t>
            </a: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>
                <a:effectLst/>
                <a:highlight>
                  <a:srgbClr val="FFFFFF"/>
                </a:highlight>
              </a:rPr>
              <a:t>Image (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图像</a:t>
            </a:r>
            <a:r>
              <a:rPr lang="en-US" altLang="zh-CN" sz="1700" b="0" i="0" dirty="0">
                <a:effectLst/>
                <a:highlight>
                  <a:srgbClr val="FFFFFF"/>
                </a:highlight>
              </a:rPr>
              <a:t>)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：图像解码涉及使用模型来重建或预测大脑活动中看到的图像。这包括对静止图像和动态视频的解码。解码模型可能使用</a:t>
            </a:r>
            <a:r>
              <a:rPr lang="en-US" sz="1700" b="0" i="0" dirty="0">
                <a:effectLst/>
                <a:highlight>
                  <a:srgbClr val="FFFFFF"/>
                </a:highlight>
              </a:rPr>
              <a:t>CNNs (Convolutional Neural Networks)、Vision Transformers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等视觉处理模型。</a:t>
            </a:r>
            <a:endParaRPr lang="en-US" altLang="zh-CN" sz="1700" b="0" i="0" dirty="0">
              <a:effectLst/>
              <a:highlight>
                <a:srgbClr val="FFFFFF"/>
              </a:highlight>
            </a:endParaRPr>
          </a:p>
          <a:p>
            <a:pPr indent="-228600" defTabSz="9144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>
                <a:effectLst/>
                <a:highlight>
                  <a:srgbClr val="FFFFFF"/>
                </a:highlight>
              </a:rPr>
              <a:t>Speech (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语音</a:t>
            </a:r>
            <a:r>
              <a:rPr lang="en-US" altLang="zh-CN" sz="1700" b="0" i="0" dirty="0">
                <a:effectLst/>
                <a:highlight>
                  <a:srgbClr val="FFFFFF"/>
                </a:highlight>
              </a:rPr>
              <a:t>)</a:t>
            </a:r>
            <a:r>
              <a:rPr lang="zh-CN" altLang="en-US" sz="1700" b="0" i="0" dirty="0">
                <a:effectLst/>
                <a:highlight>
                  <a:srgbClr val="FFFFFF"/>
                </a:highlight>
              </a:rPr>
              <a:t>：语音解码涉及使用模型来重建或预测大脑活动中听到的语音内容。这可能包括对语音的音素、音节、单词和句子的解码。</a:t>
            </a:r>
            <a:br>
              <a:rPr lang="en-US" altLang="zh-CN" sz="1700" dirty="0"/>
            </a:br>
            <a:endParaRPr lang="en-US" altLang="zh-CN" sz="1700" b="0" i="0" dirty="0">
              <a:effectLst/>
              <a:highlight>
                <a:srgbClr val="FFFFFF"/>
              </a:highlight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7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69447AA-70D4-991A-080D-66BB2B20E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9502" y="2449641"/>
            <a:ext cx="3615776" cy="197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543863-9EF0-A593-D6C5-D1FEB31F1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Dive into Brain En/Decoding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with red and black lines&#10;&#10;Description automatically generated">
            <a:extLst>
              <a:ext uri="{FF2B5EF4-FFF2-40B4-BE49-F238E27FC236}">
                <a16:creationId xmlns:a16="http://schemas.microsoft.com/office/drawing/2014/main" id="{1CD8FEF7-1BB4-9482-D751-ED9FE4E4E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80" y="3263567"/>
            <a:ext cx="9650242" cy="33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3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altLang="zh-CN" sz="3700">
                <a:solidFill>
                  <a:srgbClr val="FFFFFF"/>
                </a:solidFill>
              </a:rPr>
              <a:t>How to Learn the Presentation of Brain Signals</a:t>
            </a:r>
            <a:endParaRPr lang="en-CN" sz="37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337AFA-F1BD-FA72-C468-A907D4943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90124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zh-CN" sz="4000">
                <a:solidFill>
                  <a:srgbClr val="FFFFFF"/>
                </a:solidFill>
              </a:rPr>
              <a:t>How to Do Encoding </a:t>
            </a:r>
            <a:endParaRPr lang="en-CN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25F2-47DF-0CD7-A6B7-F0E173E8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en-US" altLang="zh-CN" sz="2000" dirty="0"/>
              <a:t>Tokenization!</a:t>
            </a:r>
            <a:r>
              <a:rPr lang="zh-CN" altLang="en-US" sz="2000" dirty="0"/>
              <a:t> </a:t>
            </a:r>
            <a:r>
              <a:rPr lang="en-US" altLang="zh-CN" sz="2000" dirty="0"/>
              <a:t>Why?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pPr lvl="1"/>
            <a:r>
              <a:rPr lang="zh-CN" altLang="en-US" sz="2000" dirty="0"/>
              <a:t>脑电信息天然是连续的</a:t>
            </a:r>
            <a:r>
              <a:rPr lang="en-US" altLang="zh-CN" sz="2000" dirty="0"/>
              <a:t>,</a:t>
            </a:r>
            <a:r>
              <a:rPr lang="zh-CN" altLang="en-US" sz="2000" dirty="0"/>
              <a:t> 不是离散的</a:t>
            </a:r>
            <a:r>
              <a:rPr lang="en-US" altLang="zh-CN" sz="2000" dirty="0"/>
              <a:t>.</a:t>
            </a:r>
            <a:r>
              <a:rPr lang="zh-CN" altLang="en-US" sz="2000" dirty="0"/>
              <a:t> 数据集中的脑电信号是离散的</a:t>
            </a:r>
            <a:r>
              <a:rPr lang="en-US" altLang="zh-CN" sz="2000" dirty="0"/>
              <a:t>,</a:t>
            </a:r>
            <a:r>
              <a:rPr lang="zh-CN" altLang="en-US" sz="2000" dirty="0"/>
              <a:t> 但是经过了下采样</a:t>
            </a:r>
            <a:r>
              <a:rPr lang="en-US" altLang="zh-CN" sz="2000" dirty="0"/>
              <a:t>.</a:t>
            </a:r>
          </a:p>
          <a:p>
            <a:pPr lvl="2"/>
            <a:r>
              <a:rPr lang="zh-CN" altLang="en-US" dirty="0"/>
              <a:t>采样代表信息损失</a:t>
            </a:r>
            <a:endParaRPr lang="en-US" altLang="zh-CN" dirty="0"/>
          </a:p>
          <a:p>
            <a:pPr lvl="2"/>
            <a:r>
              <a:rPr lang="zh-CN" altLang="en-US" dirty="0"/>
              <a:t>不采样会导致有过多的 </a:t>
            </a:r>
            <a:r>
              <a:rPr lang="en-US" altLang="zh-CN" dirty="0"/>
              <a:t>Token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zh-CN" altLang="en-US" sz="2000" dirty="0"/>
              <a:t>我们总是期待无损的输入 </a:t>
            </a:r>
            <a:r>
              <a:rPr lang="en-US" altLang="zh-CN" sz="2000" dirty="0"/>
              <a:t>(So</a:t>
            </a:r>
            <a:r>
              <a:rPr lang="zh-CN" altLang="en-US" sz="2000" dirty="0"/>
              <a:t> </a:t>
            </a: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dirty="0"/>
              <a:t>expect</a:t>
            </a:r>
            <a:r>
              <a:rPr lang="zh-CN" altLang="en-US" sz="2000" dirty="0"/>
              <a:t> </a:t>
            </a:r>
            <a:r>
              <a:rPr lang="en-US" altLang="zh-CN" sz="2000" dirty="0"/>
              <a:t>lossless</a:t>
            </a:r>
            <a:r>
              <a:rPr lang="zh-CN" altLang="en-US" sz="2000" dirty="0"/>
              <a:t> </a:t>
            </a:r>
            <a:r>
              <a:rPr lang="en-US" altLang="zh-CN" sz="2000" dirty="0"/>
              <a:t>compression)</a:t>
            </a:r>
          </a:p>
          <a:p>
            <a:pPr lvl="1"/>
            <a:r>
              <a:rPr lang="zh-CN" altLang="en-US" sz="2000" dirty="0"/>
              <a:t>目前在 </a:t>
            </a:r>
            <a:r>
              <a:rPr lang="en-US" altLang="zh-CN" sz="2000" dirty="0"/>
              <a:t>Brain</a:t>
            </a:r>
            <a:r>
              <a:rPr lang="zh-CN" altLang="en-US" sz="2000" dirty="0"/>
              <a:t> </a:t>
            </a:r>
            <a:r>
              <a:rPr lang="en-US" altLang="zh-CN" sz="2000" dirty="0"/>
              <a:t>Decoding</a:t>
            </a:r>
            <a:r>
              <a:rPr lang="zh-CN" altLang="en-US" sz="2000" dirty="0"/>
              <a:t> 中对于连续的信号</a:t>
            </a:r>
            <a:r>
              <a:rPr lang="en-US" altLang="zh-CN" sz="2000" dirty="0"/>
              <a:t>,</a:t>
            </a:r>
            <a:r>
              <a:rPr lang="zh-CN" altLang="en-US" sz="2000" dirty="0"/>
              <a:t> 我们使用 一些基于 </a:t>
            </a:r>
            <a:r>
              <a:rPr lang="en-US" altLang="zh-CN" sz="2000" dirty="0"/>
              <a:t>VQ-VAE</a:t>
            </a:r>
            <a:r>
              <a:rPr lang="zh-CN" altLang="en-US" sz="2000" dirty="0"/>
              <a:t> 改进的 离散</a:t>
            </a:r>
            <a:r>
              <a:rPr lang="en-US" altLang="zh-CN" sz="2000" dirty="0"/>
              <a:t>Tokenizer.</a:t>
            </a:r>
            <a:r>
              <a:rPr lang="zh-CN" altLang="en-US" sz="2000" dirty="0"/>
              <a:t> </a:t>
            </a:r>
            <a:r>
              <a:rPr lang="zh-CN" altLang="en-US" sz="2000" b="1" dirty="0"/>
              <a:t>无奈之选</a:t>
            </a:r>
            <a:r>
              <a:rPr lang="en-US" altLang="zh-CN" sz="2000" b="1" dirty="0"/>
              <a:t>,</a:t>
            </a:r>
            <a:r>
              <a:rPr lang="zh-CN" altLang="en-US" sz="2000" b="1" dirty="0"/>
              <a:t> 但是必须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 </a:t>
            </a:r>
            <a:endParaRPr lang="en-US" altLang="zh-CN" sz="2000" b="1" dirty="0"/>
          </a:p>
          <a:p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503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Why Lossless Compression Matters</a:t>
            </a:r>
            <a:endParaRPr lang="en-CN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9D07DB-9606-1F53-D49B-D3B754B2F8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12352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13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altLang="zh-CN" sz="4000">
                <a:solidFill>
                  <a:srgbClr val="FFFFFF"/>
                </a:solidFill>
              </a:rPr>
              <a:t>How to Do Encoding </a:t>
            </a:r>
            <a:endParaRPr lang="en-CN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3039CD-A41E-3B4C-0ADB-62A3B7B283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885003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28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ollage of different objects&#10;&#10;Description automatically generated">
            <a:extLst>
              <a:ext uri="{FF2B5EF4-FFF2-40B4-BE49-F238E27FC236}">
                <a16:creationId xmlns:a16="http://schemas.microsoft.com/office/drawing/2014/main" id="{4636E6C8-31A5-8311-FF96-259AA7FBB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8" y="2183726"/>
            <a:ext cx="4565251" cy="2351103"/>
          </a:xfrm>
          <a:prstGeom prst="rect">
            <a:avLst/>
          </a:prstGeom>
        </p:spPr>
      </p:pic>
      <p:pic>
        <p:nvPicPr>
          <p:cNvPr id="6" name="Content Placeholder 5" descr="A diagram of a brain model&#10;&#10;Description automatically generated">
            <a:extLst>
              <a:ext uri="{FF2B5EF4-FFF2-40B4-BE49-F238E27FC236}">
                <a16:creationId xmlns:a16="http://schemas.microsoft.com/office/drawing/2014/main" id="{B48ED988-7F0B-B221-E49B-741C60AEA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67671" y="2215473"/>
            <a:ext cx="4600354" cy="2334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9A4134-B7D6-2BD5-AAD5-BC8AE4F1F9E0}"/>
              </a:ext>
            </a:extLst>
          </p:cNvPr>
          <p:cNvSpPr txBox="1"/>
          <p:nvPr/>
        </p:nvSpPr>
        <p:spPr>
          <a:xfrm>
            <a:off x="1371598" y="5070346"/>
            <a:ext cx="9496427" cy="13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这是一个典型的编码➕对齐范式</a:t>
            </a:r>
            <a:r>
              <a:rPr lang="en-US" altLang="zh-CN" sz="2000"/>
              <a:t>. CLIP Image Encoder </a:t>
            </a:r>
            <a:r>
              <a:rPr lang="zh-CN" altLang="en-US" sz="2000"/>
              <a:t>是冻结的</a:t>
            </a:r>
            <a:r>
              <a:rPr lang="en-US" altLang="zh-CN" sz="2000"/>
              <a:t>. </a:t>
            </a:r>
            <a:r>
              <a:rPr lang="zh-CN" altLang="en-US" sz="2000"/>
              <a:t>训练阶段使用 </a:t>
            </a:r>
            <a:r>
              <a:rPr lang="en-US" altLang="zh-CN" sz="2000"/>
              <a:t>contrastive loss </a:t>
            </a:r>
            <a:r>
              <a:rPr lang="zh-CN" altLang="en-US" sz="2000"/>
              <a:t>对齐 </a:t>
            </a:r>
            <a:r>
              <a:rPr lang="en-US" altLang="zh-CN" sz="2000"/>
              <a:t>Brain Model </a:t>
            </a:r>
            <a:br>
              <a:rPr lang="en-US" altLang="zh-CN" sz="2000"/>
            </a:br>
            <a:r>
              <a:rPr lang="zh-CN" altLang="en-US" sz="2000"/>
              <a:t>和 </a:t>
            </a:r>
            <a:r>
              <a:rPr lang="en-US" altLang="zh-CN" sz="2000"/>
              <a:t>CLIP Encoder </a:t>
            </a:r>
            <a:r>
              <a:rPr lang="zh-CN" altLang="en-US" sz="2000"/>
              <a:t>的表示</a:t>
            </a:r>
            <a:r>
              <a:rPr lang="en-US" altLang="zh-CN" sz="2000"/>
              <a:t>, </a:t>
            </a:r>
            <a:r>
              <a:rPr lang="zh-CN" altLang="en-US" sz="2000"/>
              <a:t>使用 </a:t>
            </a:r>
            <a:r>
              <a:rPr lang="en-US" altLang="zh-CN" sz="2000"/>
              <a:t>Regression </a:t>
            </a:r>
            <a:r>
              <a:rPr lang="zh-CN" altLang="en-US" sz="2000"/>
              <a:t>强制回归 </a:t>
            </a:r>
            <a:r>
              <a:rPr lang="en-US" altLang="zh-CN" sz="2000"/>
              <a:t>Image Embedding. </a:t>
            </a:r>
            <a:r>
              <a:rPr lang="zh-CN" altLang="en-US" sz="2000"/>
              <a:t>没有使用重建损失</a:t>
            </a:r>
            <a:r>
              <a:rPr lang="en-US" altLang="zh-CN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210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19314"/>
            <a:ext cx="9477377" cy="1030515"/>
          </a:xfrm>
        </p:spPr>
        <p:txBody>
          <a:bodyPr anchor="ctr">
            <a:normAutofit/>
          </a:bodyPr>
          <a:lstStyle/>
          <a:p>
            <a:r>
              <a:rPr lang="en-US" altLang="zh-CN" sz="4000">
                <a:solidFill>
                  <a:srgbClr val="FFFFFF"/>
                </a:solidFill>
              </a:rPr>
              <a:t>How to Do Decoding</a:t>
            </a:r>
            <a:endParaRPr lang="en-CN" sz="4000">
              <a:solidFill>
                <a:srgbClr val="FFFFFF"/>
              </a:solidFill>
            </a:endParaRPr>
          </a:p>
        </p:txBody>
      </p:sp>
      <p:pic>
        <p:nvPicPr>
          <p:cNvPr id="7" name="Picture 6" descr="A diagram of a picture&#10;&#10;Description automatically generated">
            <a:extLst>
              <a:ext uri="{FF2B5EF4-FFF2-40B4-BE49-F238E27FC236}">
                <a16:creationId xmlns:a16="http://schemas.microsoft.com/office/drawing/2014/main" id="{B63450D0-D306-E52F-3D3E-ED9D9A324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2537532"/>
            <a:ext cx="4565251" cy="1643490"/>
          </a:xfrm>
          <a:prstGeom prst="rect">
            <a:avLst/>
          </a:prstGeom>
        </p:spPr>
      </p:pic>
      <p:pic>
        <p:nvPicPr>
          <p:cNvPr id="5" name="Picture 4" descr="A diagram of a process&#10;&#10;Description automatically generated">
            <a:extLst>
              <a:ext uri="{FF2B5EF4-FFF2-40B4-BE49-F238E27FC236}">
                <a16:creationId xmlns:a16="http://schemas.microsoft.com/office/drawing/2014/main" id="{C8E12CCE-D5AC-AEFD-C01B-5A40F523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671" y="2934278"/>
            <a:ext cx="4600354" cy="8970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25F2-47DF-0CD7-A6B7-F0E173E8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5070346"/>
            <a:ext cx="9496427" cy="1385266"/>
          </a:xfrm>
        </p:spPr>
        <p:txBody>
          <a:bodyPr>
            <a:normAutofit/>
          </a:bodyPr>
          <a:lstStyle/>
          <a:p>
            <a:r>
              <a:rPr lang="zh-CN" altLang="en-US" sz="2000"/>
              <a:t>生成式的范式</a:t>
            </a:r>
            <a:r>
              <a:rPr lang="en-US" altLang="zh-CN" sz="2000"/>
              <a:t>.</a:t>
            </a:r>
            <a:r>
              <a:rPr lang="zh-CN" altLang="en-US" sz="2000"/>
              <a:t> </a:t>
            </a:r>
            <a:r>
              <a:rPr lang="en-US" altLang="zh-CN" sz="2000"/>
              <a:t>Encoder</a:t>
            </a:r>
            <a:r>
              <a:rPr lang="zh-CN" altLang="en-US" sz="2000"/>
              <a:t> </a:t>
            </a:r>
            <a:r>
              <a:rPr lang="en-US" altLang="zh-CN" sz="2000"/>
              <a:t>and</a:t>
            </a:r>
            <a:r>
              <a:rPr lang="zh-CN" altLang="en-US" sz="2000"/>
              <a:t> </a:t>
            </a:r>
            <a:r>
              <a:rPr lang="en-US" altLang="zh-CN" sz="2000"/>
              <a:t>Decoder.</a:t>
            </a:r>
            <a:r>
              <a:rPr lang="zh-CN" altLang="en-US" sz="2000"/>
              <a:t> </a:t>
            </a:r>
            <a:r>
              <a:rPr lang="en-US" altLang="zh-CN" sz="2000"/>
              <a:t>Diffusion.</a:t>
            </a:r>
            <a:r>
              <a:rPr lang="zh-CN" altLang="en-US" sz="2000"/>
              <a:t> </a:t>
            </a:r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11708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Decoding to Image 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9B9DF-7773-92F0-5CE8-9DB4ACC2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altLang="zh-CN" sz="1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Use Diffusion Model to Generation from Brain Representation</a:t>
            </a:r>
            <a:endParaRPr lang="en-US" sz="19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A diagram of a computerized learning process&#10;&#10;Description automatically generated">
            <a:extLst>
              <a:ext uri="{FF2B5EF4-FFF2-40B4-BE49-F238E27FC236}">
                <a16:creationId xmlns:a16="http://schemas.microsoft.com/office/drawing/2014/main" id="{3C3AB24A-7C30-E436-A68A-462E1C18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08" y="1966293"/>
            <a:ext cx="6983782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>
            <a:normAutofit/>
          </a:bodyPr>
          <a:lstStyle/>
          <a:p>
            <a:r>
              <a:rPr lang="en-CN" altLang="zh-CN" sz="4000">
                <a:solidFill>
                  <a:srgbClr val="FFFFFF"/>
                </a:solidFill>
              </a:rPr>
              <a:t>Difference</a:t>
            </a:r>
            <a:r>
              <a:rPr lang="zh-CN" altLang="en-US" sz="4000">
                <a:solidFill>
                  <a:srgbClr val="FFFFFF"/>
                </a:solidFill>
              </a:rPr>
              <a:t> </a:t>
            </a:r>
            <a:r>
              <a:rPr lang="en-US" altLang="zh-CN" sz="4000">
                <a:solidFill>
                  <a:srgbClr val="FFFFFF"/>
                </a:solidFill>
              </a:rPr>
              <a:t>Way</a:t>
            </a:r>
            <a:r>
              <a:rPr lang="zh-CN" altLang="en-US" sz="4000">
                <a:solidFill>
                  <a:srgbClr val="FFFFFF"/>
                </a:solidFill>
              </a:rPr>
              <a:t> </a:t>
            </a:r>
            <a:r>
              <a:rPr lang="en-US" altLang="zh-CN" sz="4000">
                <a:solidFill>
                  <a:srgbClr val="FFFFFF"/>
                </a:solidFill>
              </a:rPr>
              <a:t>to</a:t>
            </a:r>
            <a:r>
              <a:rPr lang="zh-CN" altLang="en-US" sz="4000">
                <a:solidFill>
                  <a:srgbClr val="FFFFFF"/>
                </a:solidFill>
              </a:rPr>
              <a:t> </a:t>
            </a:r>
            <a:r>
              <a:rPr lang="en-US" altLang="zh-CN" sz="4000">
                <a:solidFill>
                  <a:srgbClr val="FFFFFF"/>
                </a:solidFill>
              </a:rPr>
              <a:t>Use</a:t>
            </a:r>
            <a:r>
              <a:rPr lang="zh-CN" altLang="en-US" sz="4000">
                <a:solidFill>
                  <a:srgbClr val="FFFFFF"/>
                </a:solidFill>
              </a:rPr>
              <a:t> </a:t>
            </a:r>
            <a:r>
              <a:rPr lang="en-US" altLang="zh-CN" sz="4000">
                <a:solidFill>
                  <a:srgbClr val="FFFFFF"/>
                </a:solidFill>
              </a:rPr>
              <a:t>Diffusion</a:t>
            </a:r>
            <a:endParaRPr lang="en-CN" sz="4000">
              <a:solidFill>
                <a:srgbClr val="FFFFFF"/>
              </a:solidFill>
            </a:endParaRPr>
          </a:p>
        </p:txBody>
      </p:sp>
      <p:pic>
        <p:nvPicPr>
          <p:cNvPr id="4" name="Picture 3" descr="A diagram of a face&#10;&#10;Description automatically generated">
            <a:extLst>
              <a:ext uri="{FF2B5EF4-FFF2-40B4-BE49-F238E27FC236}">
                <a16:creationId xmlns:a16="http://schemas.microsoft.com/office/drawing/2014/main" id="{F64EBE5E-92FE-88BD-C2FC-3AF0F8B1B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256" y="493360"/>
            <a:ext cx="8311487" cy="303369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9B9DF-7773-92F0-5CE8-9DB4ACC2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256" y="3833199"/>
            <a:ext cx="8332826" cy="1119982"/>
          </a:xfrm>
        </p:spPr>
        <p:txBody>
          <a:bodyPr anchor="ctr">
            <a:normAutofit/>
          </a:bodyPr>
          <a:lstStyle/>
          <a:p>
            <a:r>
              <a:rPr lang="en-US" altLang="zh-CN" sz="2000"/>
              <a:t>Image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Text</a:t>
            </a:r>
            <a:r>
              <a:rPr lang="zh-CN" altLang="en-US" sz="2000"/>
              <a:t> </a:t>
            </a:r>
            <a:r>
              <a:rPr lang="en-US" altLang="zh-CN" sz="2000"/>
              <a:t>generation</a:t>
            </a:r>
            <a:r>
              <a:rPr lang="zh-CN" altLang="en-US" sz="2000"/>
              <a:t> </a:t>
            </a:r>
            <a:r>
              <a:rPr lang="en-US" altLang="zh-CN" sz="2000"/>
              <a:t>(Use</a:t>
            </a:r>
            <a:r>
              <a:rPr lang="zh-CN" altLang="en-US" sz="2000"/>
              <a:t> </a:t>
            </a:r>
            <a:r>
              <a:rPr lang="en-US" altLang="zh-CN" sz="2000"/>
              <a:t>Brain</a:t>
            </a:r>
            <a:r>
              <a:rPr lang="zh-CN" altLang="en-US" sz="2000"/>
              <a:t> </a:t>
            </a:r>
            <a:r>
              <a:rPr lang="en-US" altLang="zh-CN" sz="2000"/>
              <a:t>Embedding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G</a:t>
            </a:r>
          </a:p>
          <a:p>
            <a:r>
              <a:rPr lang="en-US" altLang="zh-CN" sz="2000"/>
              <a:t>Classifier</a:t>
            </a:r>
            <a:r>
              <a:rPr lang="zh-CN" altLang="en-US" sz="2000"/>
              <a:t> </a:t>
            </a:r>
            <a:r>
              <a:rPr lang="en-US" altLang="zh-CN" sz="2000"/>
              <a:t>Free</a:t>
            </a:r>
            <a:endParaRPr lang="en-CN" sz="2000"/>
          </a:p>
        </p:txBody>
      </p:sp>
    </p:spTree>
    <p:extLst>
      <p:ext uri="{BB962C8B-B14F-4D97-AF65-F5344CB8AC3E}">
        <p14:creationId xmlns:p14="http://schemas.microsoft.com/office/powerpoint/2010/main" val="2559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Encoding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Decoding</a:t>
            </a:r>
            <a:endParaRPr lang="en-CN" dirty="0"/>
          </a:p>
        </p:txBody>
      </p:sp>
      <p:pic>
        <p:nvPicPr>
          <p:cNvPr id="5" name="Content Placeholder 4" descr="A diagram of a race car&#10;&#10;Description automatically generated">
            <a:extLst>
              <a:ext uri="{FF2B5EF4-FFF2-40B4-BE49-F238E27FC236}">
                <a16:creationId xmlns:a16="http://schemas.microsoft.com/office/drawing/2014/main" id="{D05860C9-25AC-9146-61F3-9D7D73418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5987"/>
            <a:ext cx="7010400" cy="38481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4E61F0-1566-01AC-733A-D4250BDE0B9A}"/>
              </a:ext>
            </a:extLst>
          </p:cNvPr>
          <p:cNvSpPr txBox="1"/>
          <p:nvPr/>
        </p:nvSpPr>
        <p:spPr>
          <a:xfrm>
            <a:off x="8324603" y="2066306"/>
            <a:ext cx="366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dirty="0"/>
              <a:t>Stimulus:</a:t>
            </a:r>
            <a:r>
              <a:rPr lang="zh-CN" altLang="en-US" dirty="0"/>
              <a:t> </a:t>
            </a:r>
            <a:r>
              <a:rPr lang="en-US" altLang="zh-CN" dirty="0"/>
              <a:t>Images,</a:t>
            </a:r>
            <a:r>
              <a:rPr lang="zh-CN" altLang="en-US" dirty="0"/>
              <a:t> </a:t>
            </a:r>
            <a:r>
              <a:rPr lang="en-US" altLang="zh-CN" dirty="0"/>
              <a:t>Texts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Speeches.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buFontTx/>
              <a:buChar char="-"/>
            </a:pPr>
            <a:r>
              <a:rPr lang="en-US" altLang="zh-CN" dirty="0"/>
              <a:t>It's what you perceive, what you hear, what you see, what you feel.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77531-0E19-FE4D-C96C-F1DADBA206E2}"/>
              </a:ext>
            </a:extLst>
          </p:cNvPr>
          <p:cNvSpPr txBox="1"/>
          <p:nvPr/>
        </p:nvSpPr>
        <p:spPr>
          <a:xfrm>
            <a:off x="8633361" y="3788229"/>
            <a:ext cx="3353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一般来说</a:t>
            </a:r>
            <a:r>
              <a:rPr lang="en-US" altLang="zh-CN" dirty="0"/>
              <a:t>,</a:t>
            </a:r>
            <a:r>
              <a:rPr lang="zh-CN" altLang="en-US" dirty="0"/>
              <a:t> 数据集包含两个部分</a:t>
            </a:r>
            <a:r>
              <a:rPr lang="en-US" altLang="zh-CN" dirty="0"/>
              <a:t>,</a:t>
            </a:r>
          </a:p>
          <a:p>
            <a:r>
              <a:rPr lang="en-US" altLang="zh-CN" dirty="0"/>
              <a:t>Stimulus</a:t>
            </a:r>
            <a:r>
              <a:rPr lang="zh-CN" altLang="en-US" dirty="0"/>
              <a:t> 和对应的脑电信号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05864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Difference Way to Use Diffusion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9B9DF-7773-92F0-5CE8-9DB4ACC2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9" y="390832"/>
            <a:ext cx="3233585" cy="8736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altLang="zh-CN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Text Prompt can be BLIP like Caption fine-tune on Brain Signal or just put it as a all zero tensor</a:t>
            </a:r>
            <a:endParaRPr lang="en-US" sz="17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diagram of a scheduler&#10;&#10;Description automatically generated">
            <a:extLst>
              <a:ext uri="{FF2B5EF4-FFF2-40B4-BE49-F238E27FC236}">
                <a16:creationId xmlns:a16="http://schemas.microsoft.com/office/drawing/2014/main" id="{1CAA8672-8619-089B-DD1A-05F6DB82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5" y="2153415"/>
            <a:ext cx="11327549" cy="407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A834-A119-EE32-7FCA-60868B5E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C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41020EC-FA9D-01EB-6198-BBEA328F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N" dirty="0"/>
              <a:t>体素分析</a:t>
            </a:r>
          </a:p>
          <a:p>
            <a:pPr lvl="1"/>
            <a:r>
              <a:rPr lang="en-CN" dirty="0"/>
              <a:t>不同的体素</a:t>
            </a:r>
            <a:r>
              <a:rPr lang="en-US" altLang="zh-CN" dirty="0"/>
              <a:t>(</a:t>
            </a:r>
            <a:r>
              <a:rPr lang="zh-CN" altLang="en-US" dirty="0"/>
              <a:t>大脑分区有不同的功能</a:t>
            </a:r>
            <a:r>
              <a:rPr lang="en-US" altLang="zh-CN" dirty="0"/>
              <a:t>)</a:t>
            </a:r>
          </a:p>
          <a:p>
            <a:pPr lvl="1"/>
            <a:r>
              <a:rPr lang="zh-CN" altLang="en-US" dirty="0"/>
              <a:t>例如：可能会发现在处理积极情绪时，杏仁核和前额叶皮层之间的功能连接增强。</a:t>
            </a:r>
            <a:endParaRPr lang="en-US" altLang="zh-CN" dirty="0"/>
          </a:p>
          <a:p>
            <a:r>
              <a:rPr lang="en-US" dirty="0" err="1"/>
              <a:t>频段分析</a:t>
            </a:r>
            <a:endParaRPr lang="en-US" dirty="0"/>
          </a:p>
          <a:p>
            <a:pPr lvl="1"/>
            <a:r>
              <a:rPr lang="en-US" dirty="0" err="1"/>
              <a:t>不同频段的大脑信号代表不同的状态</a:t>
            </a:r>
            <a:endParaRPr lang="en-US" dirty="0"/>
          </a:p>
          <a:p>
            <a:pPr lvl="1"/>
            <a:r>
              <a:rPr lang="en-US" dirty="0" err="1"/>
              <a:t>Betax</a:t>
            </a:r>
            <a:r>
              <a:rPr lang="en-US" dirty="0"/>
              <a:t> (13-30 Hz)： •</a:t>
            </a:r>
            <a:r>
              <a:rPr lang="zh-CN" altLang="en-US" dirty="0"/>
              <a:t>主要功能：清醒，专注，认知处理 </a:t>
            </a:r>
            <a:r>
              <a:rPr lang="en-US" altLang="zh-CN" dirty="0"/>
              <a:t>•</a:t>
            </a:r>
            <a:r>
              <a:rPr lang="zh-CN" altLang="en-US" dirty="0"/>
              <a:t>例子：当一个人在解决数学问题或进行复杂的决策时，大脑会产生较多的 </a:t>
            </a:r>
            <a:r>
              <a:rPr lang="en-US" dirty="0"/>
              <a:t>beta</a:t>
            </a:r>
            <a:r>
              <a:rPr lang="zh-CN" altLang="en-US" dirty="0"/>
              <a:t>波。这种状态与逻辑思考、问题解决和警觉性相关。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441810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A834-A119-EE32-7FCA-60868B5E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endParaRPr lang="en-C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494128-D2AC-B970-BBBD-EAE5CC0ED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773319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0157E9-9883-9B60-0022-DA7515DE70EE}"/>
              </a:ext>
            </a:extLst>
          </p:cNvPr>
          <p:cNvSpPr txBox="1"/>
          <p:nvPr/>
        </p:nvSpPr>
        <p:spPr>
          <a:xfrm>
            <a:off x="3854918" y="2438009"/>
            <a:ext cx="76819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得到多个不同语义的大脑特征</a:t>
            </a:r>
            <a:r>
              <a:rPr lang="en-US" altLang="zh-CN" dirty="0"/>
              <a:t>,</a:t>
            </a:r>
            <a:r>
              <a:rPr lang="zh-CN" altLang="en-US" dirty="0"/>
              <a:t> 对不同脑区的信号使用简单的线性模型进行</a:t>
            </a:r>
            <a:endParaRPr lang="en-US" altLang="zh-CN" dirty="0"/>
          </a:p>
          <a:p>
            <a:r>
              <a:rPr lang="en-CN" dirty="0"/>
              <a:t>拟合</a:t>
            </a:r>
            <a:r>
              <a:rPr lang="en-US" altLang="zh-CN" dirty="0"/>
              <a:t>.</a:t>
            </a:r>
            <a:r>
              <a:rPr lang="zh-CN" altLang="en-US" dirty="0"/>
              <a:t> 观察那个区域的拟合优度最高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在这里</a:t>
            </a:r>
            <a:r>
              <a:rPr lang="en-US" altLang="zh-CN" dirty="0"/>
              <a:t>,</a:t>
            </a:r>
            <a:r>
              <a:rPr lang="zh-CN" altLang="en-US" dirty="0"/>
              <a:t> 不同的语义有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-</a:t>
            </a:r>
            <a:r>
              <a:rPr lang="zh-CN" altLang="en-US" dirty="0"/>
              <a:t> 使用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Caption</a:t>
            </a:r>
            <a:r>
              <a:rPr lang="zh-CN" altLang="en-US" dirty="0"/>
              <a:t> 对齐的语义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-</a:t>
            </a:r>
            <a:r>
              <a:rPr lang="zh-CN" altLang="en-US" dirty="0"/>
              <a:t> 使用 </a:t>
            </a:r>
            <a:r>
              <a:rPr lang="en-US" altLang="zh-CN" dirty="0"/>
              <a:t>Image </a:t>
            </a:r>
            <a:r>
              <a:rPr lang="zh-CN" altLang="en-US" dirty="0"/>
              <a:t>对齐的语义</a:t>
            </a:r>
            <a:endParaRPr lang="en-US" altLang="zh-CN" dirty="0"/>
          </a:p>
          <a:p>
            <a:r>
              <a:rPr lang="en-US" altLang="zh-CN" dirty="0"/>
              <a:t>-</a:t>
            </a:r>
            <a:r>
              <a:rPr lang="zh-CN" altLang="en-US" dirty="0"/>
              <a:t> 混合语义</a:t>
            </a:r>
            <a:endParaRPr lang="en-US" altLang="zh-CN" dirty="0"/>
          </a:p>
          <a:p>
            <a:endParaRPr lang="en-US" dirty="0"/>
          </a:p>
          <a:p>
            <a:r>
              <a:rPr lang="zh-CN" altLang="en-US" dirty="0"/>
              <a:t>他们的表征对齐程度是否会和大脑的生理学分区一样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5117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A834-A119-EE32-7FCA-60868B5E4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Analysis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Decodes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Nets</a:t>
            </a:r>
            <a:endParaRPr lang="en-C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3ADFD2-5181-4C83-93D0-21110C19A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517" y="3419961"/>
            <a:ext cx="6572250" cy="1788826"/>
          </a:xfrm>
        </p:spPr>
        <p:txBody>
          <a:bodyPr/>
          <a:lstStyle/>
          <a:p>
            <a:pPr marL="0" indent="0">
              <a:buNone/>
            </a:pPr>
            <a:r>
              <a:rPr lang="en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Decodes</a:t>
            </a:r>
            <a:r>
              <a:rPr lang="zh-CN" altLang="en-US" dirty="0"/>
              <a:t> </a:t>
            </a:r>
            <a:r>
              <a:rPr lang="en-US" altLang="zh-CN" dirty="0"/>
              <a:t>Deep</a:t>
            </a:r>
            <a:r>
              <a:rPr lang="zh-CN" altLang="en-US" dirty="0"/>
              <a:t> </a:t>
            </a:r>
            <a:r>
              <a:rPr lang="en-US" altLang="zh-CN" dirty="0"/>
              <a:t>Nets</a:t>
            </a:r>
            <a:r>
              <a:rPr lang="zh-CN" altLang="en-US" dirty="0"/>
              <a:t> </a:t>
            </a:r>
            <a:endParaRPr lang="en-US" altLang="zh-CN" dirty="0"/>
          </a:p>
          <a:p>
            <a:pPr marL="0" indent="0">
              <a:buNone/>
            </a:pPr>
            <a:endParaRPr lang="en-CN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77D35C7-6FF7-5EBB-8B89-741A6A994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70" y="1942782"/>
            <a:ext cx="7620000" cy="38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29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FB4E53-5A01-7BFB-2DCA-4F33524A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7" y="1763486"/>
            <a:ext cx="10787743" cy="2735717"/>
          </a:xfrm>
        </p:spPr>
        <p:txBody>
          <a:bodyPr/>
          <a:lstStyle/>
          <a:p>
            <a:pPr algn="ctr"/>
            <a:r>
              <a:rPr lang="en-CN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68577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N" altLang="zh-CN" sz="4800"/>
              <a:t>Brain</a:t>
            </a:r>
            <a:r>
              <a:rPr lang="zh-CN" altLang="en-US" sz="4800"/>
              <a:t> </a:t>
            </a:r>
            <a:r>
              <a:rPr lang="en-US" altLang="zh-CN" sz="4800"/>
              <a:t>Encoding</a:t>
            </a:r>
            <a:endParaRPr lang="en-CN" sz="4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25F2-47DF-0CD7-A6B7-F0E173E8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 b="0" i="0">
                <a:effectLst/>
                <a:highlight>
                  <a:srgbClr val="FFFFFF"/>
                </a:highlight>
                <a:latin typeface="system-ui"/>
              </a:rPr>
              <a:t>Brain Encoding </a:t>
            </a:r>
            <a:r>
              <a:rPr lang="zh-CN" altLang="en-US" sz="2000" b="0" i="0">
                <a:effectLst/>
                <a:highlight>
                  <a:srgbClr val="FFFFFF"/>
                </a:highlight>
                <a:latin typeface="system-ui"/>
              </a:rPr>
              <a:t>是指学习从外部刺激（如文本、图像、声音等）到神经激活（大脑活动）的映射过程。这个过程通常涉及到使用深度神经网络（</a:t>
            </a:r>
            <a:r>
              <a:rPr lang="en-US" sz="2000" b="0" i="0">
                <a:effectLst/>
                <a:highlight>
                  <a:srgbClr val="FFFFFF"/>
                </a:highlight>
                <a:latin typeface="system-ui"/>
              </a:rPr>
              <a:t>DNNs）</a:t>
            </a:r>
            <a:r>
              <a:rPr lang="zh-CN" altLang="en-US" sz="2000" b="0" i="0">
                <a:effectLst/>
                <a:highlight>
                  <a:srgbClr val="FFFFFF"/>
                </a:highlight>
                <a:latin typeface="system-ui"/>
              </a:rPr>
              <a:t>或其他机器学习技术来预测大脑对特定刺激的反应。例如，一个编码模型可能会被训练来根据看到的图像生成大脑的 </a:t>
            </a:r>
            <a:r>
              <a:rPr lang="en-US" sz="2000" b="0" i="0">
                <a:effectLst/>
                <a:highlight>
                  <a:srgbClr val="FFFFFF"/>
                </a:highlight>
                <a:latin typeface="system-ui"/>
              </a:rPr>
              <a:t>fMRI </a:t>
            </a:r>
            <a:r>
              <a:rPr lang="zh-CN" altLang="en-US" sz="2000" b="0" i="0">
                <a:effectLst/>
                <a:highlight>
                  <a:srgbClr val="FFFFFF"/>
                </a:highlight>
                <a:latin typeface="system-ui"/>
              </a:rPr>
              <a:t>活动模式。</a:t>
            </a:r>
            <a:endParaRPr lang="en-US" altLang="zh-CN" sz="2000" b="0" i="0">
              <a:effectLst/>
              <a:highlight>
                <a:srgbClr val="FFFFFF"/>
              </a:highlight>
              <a:latin typeface="system-ui"/>
            </a:endParaRPr>
          </a:p>
          <a:p>
            <a:r>
              <a:rPr lang="zh-CN" altLang="en-US" sz="2000">
                <a:highlight>
                  <a:srgbClr val="FFFFFF"/>
                </a:highlight>
                <a:latin typeface="system-ui"/>
              </a:rPr>
              <a:t>用深度学习的话来说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: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我们需要学习一个脑电信号的表征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,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这种表针一般是显示或者隐式地和 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Stimulus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对齐</a:t>
            </a:r>
            <a:endParaRPr lang="en-US" sz="2000"/>
          </a:p>
          <a:p>
            <a:pPr marL="0" indent="0">
              <a:buNone/>
            </a:pPr>
            <a:endParaRPr lang="en-US" altLang="zh-CN" sz="2000">
              <a:highlight>
                <a:srgbClr val="FFFFFF"/>
              </a:highlight>
              <a:latin typeface="system-ui"/>
            </a:endParaRPr>
          </a:p>
        </p:txBody>
      </p:sp>
      <p:pic>
        <p:nvPicPr>
          <p:cNvPr id="5" name="Picture 4" descr="A blue and purple rectangular sign with arrows&#10;&#10;Description automatically generated">
            <a:extLst>
              <a:ext uri="{FF2B5EF4-FFF2-40B4-BE49-F238E27FC236}">
                <a16:creationId xmlns:a16="http://schemas.microsoft.com/office/drawing/2014/main" id="{2501A51E-7CA0-9FF2-4C51-E07D70D3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813473"/>
            <a:ext cx="5150277" cy="10558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CN" altLang="zh-CN" sz="4800"/>
              <a:t>Brain</a:t>
            </a:r>
            <a:r>
              <a:rPr lang="zh-CN" altLang="en-US" sz="4800"/>
              <a:t> </a:t>
            </a:r>
            <a:r>
              <a:rPr lang="en-US" altLang="zh-CN" sz="4800"/>
              <a:t>Decoding</a:t>
            </a:r>
            <a:endParaRPr lang="en-CN" sz="4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925F2-47DF-0CD7-A6B7-F0E173E8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 b="0" i="0">
                <a:effectLst/>
                <a:highlight>
                  <a:srgbClr val="FFFFFF"/>
                </a:highlight>
                <a:latin typeface="system-ui"/>
              </a:rPr>
              <a:t>Brain Decoding </a:t>
            </a:r>
            <a:r>
              <a:rPr lang="zh-CN" altLang="en-US" sz="2000" b="0" i="0">
                <a:effectLst/>
                <a:highlight>
                  <a:srgbClr val="FFFFFF"/>
                </a:highlight>
                <a:latin typeface="system-ui"/>
              </a:rPr>
              <a:t>则是指从大脑活动到外部刺激的映射过程。这个过程涉及到使用模型来重建或预测大脑活动所对应的原始刺激。例如，一个解码模型可能会被训练来根据 </a:t>
            </a:r>
            <a:r>
              <a:rPr lang="en-US" sz="2000" b="0" i="0">
                <a:effectLst/>
                <a:highlight>
                  <a:srgbClr val="FFFFFF"/>
                </a:highlight>
                <a:latin typeface="system-ui"/>
              </a:rPr>
              <a:t>fMRI </a:t>
            </a:r>
            <a:r>
              <a:rPr lang="zh-CN" altLang="en-US" sz="2000" b="0" i="0">
                <a:effectLst/>
                <a:highlight>
                  <a:srgbClr val="FFFFFF"/>
                </a:highlight>
                <a:latin typeface="system-ui"/>
              </a:rPr>
              <a:t>活动模式来推断参与者看到的图像或听到的声音。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用深度学习的话来说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: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我们需要学习一个脑电信号的表征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,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这种表针一般是显示或者隐式地和 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Stimulus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对齐</a:t>
            </a:r>
            <a:endParaRPr lang="en-US" altLang="zh-CN" sz="2000">
              <a:highlight>
                <a:srgbClr val="FFFFFF"/>
              </a:highlight>
              <a:latin typeface="system-ui"/>
            </a:endParaRPr>
          </a:p>
          <a:p>
            <a:r>
              <a:rPr lang="zh-CN" altLang="en-US" sz="2000">
                <a:highlight>
                  <a:srgbClr val="FFFFFF"/>
                </a:highlight>
                <a:latin typeface="system-ui"/>
              </a:rPr>
              <a:t>一般来说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,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这种范式是生成式或者  </a:t>
            </a:r>
            <a:r>
              <a:rPr lang="en-US" altLang="zh-CN" sz="2000">
                <a:highlight>
                  <a:srgbClr val="FFFFFF"/>
                </a:highlight>
                <a:latin typeface="system-ui"/>
              </a:rPr>
              <a:t>Sequence2Sequence</a:t>
            </a:r>
            <a:r>
              <a:rPr lang="zh-CN" altLang="en-US" sz="2000">
                <a:highlight>
                  <a:srgbClr val="FFFFFF"/>
                </a:highlight>
                <a:latin typeface="system-ui"/>
              </a:rPr>
              <a:t> 的</a:t>
            </a:r>
            <a:endParaRPr lang="en-US" sz="2000"/>
          </a:p>
          <a:p>
            <a:pPr marL="0" indent="0">
              <a:buNone/>
            </a:pPr>
            <a:endParaRPr lang="en-US" altLang="zh-CN" sz="2000">
              <a:highlight>
                <a:srgbClr val="FFFFFF"/>
              </a:highlight>
              <a:latin typeface="system-ui"/>
            </a:endParaRPr>
          </a:p>
        </p:txBody>
      </p:sp>
      <p:pic>
        <p:nvPicPr>
          <p:cNvPr id="5" name="Picture 4" descr="A blue and purple rectangular sign with arrows&#10;&#10;Description automatically generated">
            <a:extLst>
              <a:ext uri="{FF2B5EF4-FFF2-40B4-BE49-F238E27FC236}">
                <a16:creationId xmlns:a16="http://schemas.microsoft.com/office/drawing/2014/main" id="{2501A51E-7CA0-9FF2-4C51-E07D70D3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3813473"/>
            <a:ext cx="5150277" cy="105580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AFBE5-792A-7FF4-3784-B88F482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altLang="zh-CN" dirty="0"/>
              <a:t>Difference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Type</a:t>
            </a:r>
            <a:endParaRPr lang="en-CN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E4B53E-C2D4-601D-E113-469540622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652506"/>
              </p:ext>
            </p:extLst>
          </p:nvPr>
        </p:nvGraphicFramePr>
        <p:xfrm>
          <a:off x="609600" y="1600203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67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B2294E81-2772-3843-B9C0-BF03FF9F09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cxnSp>
        <p:nvCxnSpPr>
          <p:cNvPr id="108" name="直接连接符 107" descr="e7d195523061f1c0c7fdb8e83abb5dcf03375f2c8b662a4106267E0752567F7A4243849C9E2D773FC6511ADD776D3461389E8BB5BAFBB3C937DB9AB1E09A294486DA4CCF35679A92315A5BDF0C7F02D8ECDDDB8DA3D3E41FEC13F107DB4C54FB42735742117A284071FD5AC4FAFB9FFA22D8B59F81B7CBBEA3B65ED489D755C20B4496FA1E65211F"/>
          <p:cNvCxnSpPr/>
          <p:nvPr/>
        </p:nvCxnSpPr>
        <p:spPr>
          <a:xfrm flipH="1">
            <a:off x="838200" y="3224952"/>
            <a:ext cx="10515600" cy="20788"/>
          </a:xfrm>
          <a:prstGeom prst="line">
            <a:avLst/>
          </a:prstGeom>
          <a:ln w="3175">
            <a:solidFill>
              <a:srgbClr val="1F497D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5B13C06-440C-89F3-03C5-FD05B19B9FCD}"/>
              </a:ext>
            </a:extLst>
          </p:cNvPr>
          <p:cNvSpPr txBox="1"/>
          <p:nvPr/>
        </p:nvSpPr>
        <p:spPr>
          <a:xfrm>
            <a:off x="1090284" y="3429037"/>
            <a:ext cx="9915634" cy="15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1460" indent="-251460" defTabSz="402336">
              <a:buFont typeface="Arial" panose="020B0604020202020204" pitchFamily="34" charset="0"/>
              <a:buChar char="•"/>
            </a:pP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脑波分析（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EEG analysis）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也称为脑电图分析，是用数学的信号处理以及电脑科技，从脑电图（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EEG）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信号中提取相关资讯。脑波分析的目的是帮助研究者对人脑有进一步的了解，辅助医生的诊断以及疗法的选择，并且提升脑机接口（英语：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Brain-computer Interface, 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简称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BCI）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的技术。脑波分析的技术有许多分类的方式，若是要从脑电图信号中找到大致符合脑电图信号的数学模型</a:t>
            </a:r>
            <a:r>
              <a:rPr lang="en-US" altLang="zh-CN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[1]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，此方法可以分类为参数型，否则，就是非参数型的方式。传统上，大部份的脑波分析方法可以分为四类</a:t>
            </a:r>
            <a:r>
              <a:rPr lang="en-US" altLang="zh-CN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时域、频域、时频分析及非线性方法</a:t>
            </a:r>
            <a:r>
              <a:rPr lang="en-US" altLang="zh-CN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[2]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，也有一些较新的方法，包括使用深度学习（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DNNs）</a:t>
            </a:r>
            <a:r>
              <a:rPr lang="zh-CN" alt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的方法。</a:t>
            </a:r>
            <a:endParaRPr lang="en-CN" dirty="0"/>
          </a:p>
        </p:txBody>
      </p:sp>
      <p:pic>
        <p:nvPicPr>
          <p:cNvPr id="2050" name="Picture 2" descr="EEG (60 channels), Gradiometers (204 channels)">
            <a:extLst>
              <a:ext uri="{FF2B5EF4-FFF2-40B4-BE49-F238E27FC236}">
                <a16:creationId xmlns:a16="http://schemas.microsoft.com/office/drawing/2014/main" id="{CDA7EC9F-0787-1775-BD88-29AB401B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93" y="35431"/>
            <a:ext cx="4992838" cy="300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sound waves with red text&#10;&#10;Description automatically generated">
            <a:extLst>
              <a:ext uri="{FF2B5EF4-FFF2-40B4-BE49-F238E27FC236}">
                <a16:creationId xmlns:a16="http://schemas.microsoft.com/office/drawing/2014/main" id="{E6DA5338-D6DE-B546-19B4-149830C1A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101" y="600788"/>
            <a:ext cx="53975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3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EAAE1-0428-8BB6-41E6-44B1B56B4ED4}"/>
              </a:ext>
            </a:extLst>
          </p:cNvPr>
          <p:cNvSpPr txBox="1"/>
          <p:nvPr/>
        </p:nvSpPr>
        <p:spPr>
          <a:xfrm>
            <a:off x="804672" y="5116529"/>
            <a:ext cx="10592174" cy="10006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CN" altLang="en-US" sz="19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脑磁图（</a:t>
            </a:r>
            <a:r>
              <a:rPr lang="en-US" sz="1900" b="0" i="0" dirty="0" err="1">
                <a:solidFill>
                  <a:schemeClr val="tx2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magnetoencephalography，MEG</a:t>
            </a:r>
            <a:r>
              <a:rPr lang="en-US" sz="19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）</a:t>
            </a:r>
            <a:r>
              <a:rPr lang="zh-CN" altLang="en-US" sz="19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是</a:t>
            </a:r>
            <a:r>
              <a:rPr lang="zh-CN" altLang="en-US" sz="1900" b="0" i="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用于大脑功能研究的综合生物电磁信号测量系统</a:t>
            </a:r>
            <a:r>
              <a:rPr lang="zh-CN" altLang="en-US" sz="1900" b="0" i="0" dirty="0">
                <a:solidFill>
                  <a:schemeClr val="tx2"/>
                </a:solidFill>
                <a:effectLst/>
                <a:highlight>
                  <a:srgbClr val="FFFFFF"/>
                </a:highlight>
                <a:latin typeface="+mj-lt"/>
                <a:ea typeface="+mj-ea"/>
                <a:cs typeface="+mj-cs"/>
              </a:rPr>
              <a:t>，集合了量子物理、电子工程学、生物学等尖端科学技术于一体，以无创、非侵入式的方式直接探测大脑电磁生理信号，可广泛地用于大脑功能的基础研究和临床脑疾病诊断。</a:t>
            </a:r>
            <a:endParaRPr lang="en-US" sz="19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Magnetometers (121 channels)">
            <a:extLst>
              <a:ext uri="{FF2B5EF4-FFF2-40B4-BE49-F238E27FC236}">
                <a16:creationId xmlns:a16="http://schemas.microsoft.com/office/drawing/2014/main" id="{6DC56D99-0795-24DA-8516-565B21C4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4" b="18795"/>
          <a:stretch/>
        </p:blipFill>
        <p:spPr bwMode="auto">
          <a:xfrm>
            <a:off x="4758" y="191674"/>
            <a:ext cx="12192001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769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A59280-DBCF-E6C0-ECB2-C3722D6CE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454" y="1286934"/>
            <a:ext cx="2851803" cy="23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55BAE-46B1-8432-BCB4-82086D1F7A84}"/>
              </a:ext>
            </a:extLst>
          </p:cNvPr>
          <p:cNvSpPr txBox="1"/>
          <p:nvPr/>
        </p:nvSpPr>
        <p:spPr>
          <a:xfrm>
            <a:off x="4710321" y="1286934"/>
            <a:ext cx="5475461" cy="829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6908"/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功能性磁振造影资料（黄到橘色）叠在数人平均而得的脑部解剖影像（灰阶）上方，显示出受外界刺激时的脑部活化区域。</a:t>
            </a:r>
            <a:endParaRPr lang="en-C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E6A83-EEC6-F60B-7651-0BC3F930623B}"/>
              </a:ext>
            </a:extLst>
          </p:cNvPr>
          <p:cNvSpPr txBox="1"/>
          <p:nvPr/>
        </p:nvSpPr>
        <p:spPr>
          <a:xfrm>
            <a:off x="1292454" y="4314741"/>
            <a:ext cx="9607093" cy="1078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6908"/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功能性磁振造影（</a:t>
            </a:r>
            <a:r>
              <a:rPr lang="en-US" sz="1602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fMRI，functional</a:t>
            </a: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Magnetic Resonance Imaging）</a:t>
            </a:r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是一种神经影像学技术。其原理是利用磁振造影来测量神经元活动所引发之血液动力的改变。由于</a:t>
            </a: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fMRI</a:t>
            </a:r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的非侵入性和其较少的辐射暴露量，从</a:t>
            </a:r>
            <a:r>
              <a:rPr lang="en-US" altLang="zh-CN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1990</a:t>
            </a:r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年代开始其就在脑部功能定位领域占有了重要地位。目前，</a:t>
            </a:r>
            <a:r>
              <a:rPr 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fMRI</a:t>
            </a:r>
            <a:r>
              <a:rPr lang="zh-CN" altLang="en-US" sz="160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主要被运用于对人及动物的脑或脊髓之研究中。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637909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70DDC6-4CE8-5669-CF7A-4A0D6CF5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</a:t>
            </a:r>
            <a:r>
              <a:rPr lang="en-US" altLang="zh-CN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Difference Between Them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graph showing the number of neurotransmitters&#10;&#10;Description automatically generated">
            <a:extLst>
              <a:ext uri="{FF2B5EF4-FFF2-40B4-BE49-F238E27FC236}">
                <a16:creationId xmlns:a16="http://schemas.microsoft.com/office/drawing/2014/main" id="{BA3E809E-5841-858A-6B62-BB9EDBC30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751" y="3683076"/>
            <a:ext cx="3269225" cy="2205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47BB0C-32C4-2437-EC2E-9576E32214A6}"/>
              </a:ext>
            </a:extLst>
          </p:cNvPr>
          <p:cNvSpPr txBox="1"/>
          <p:nvPr/>
        </p:nvSpPr>
        <p:spPr>
          <a:xfrm>
            <a:off x="1745751" y="3052043"/>
            <a:ext cx="6515383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7472"/>
            <a:r>
              <a:rPr lang="en-US" sz="1368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时间分辨率和空间分辨率</a:t>
            </a:r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6FC1F6-85D4-F2A1-F17B-7EC353AE14B6}"/>
              </a:ext>
            </a:extLst>
          </p:cNvPr>
          <p:cNvSpPr txBox="1"/>
          <p:nvPr/>
        </p:nvSpPr>
        <p:spPr>
          <a:xfrm>
            <a:off x="4870367" y="2615979"/>
            <a:ext cx="5599822" cy="3689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7472" fontAlgn="base"/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-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 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EEG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是通过放置在头皮上的电极来测量大脑的电活动。这些电极检测大脑神经元放电时产生的微小电流。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EEG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信号具有较高的时间分辨率，可以捕捉到大脑活动的快速变化，但空间分辨率相对较低，难以精确定位大脑活动的确切位置。</a:t>
            </a:r>
          </a:p>
          <a:p>
            <a:pPr defTabSz="347472" fontAlgn="base"/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-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 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MEG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使用超导量子干涉装置 </a:t>
            </a:r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(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SQUIDs)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来测量大脑产生的磁场。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MEG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信号也具有较高的时间分辨率，并且空间分辨率比 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EEG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更高，可以更精确地定位大脑活动的位置。然而，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MEG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的信号较弱，容易受到环境磁场的干扰。</a:t>
            </a:r>
          </a:p>
          <a:p>
            <a:pPr defTabSz="347472" fontAlgn="base"/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-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 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fMRI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利用血氧水平依赖 </a:t>
            </a:r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(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BOLD)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效应来监测大脑活动。当大脑某个区域变得活跃时，该区域的血流量和氧合水平会发生变化。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fMRI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通过检测这些变化来推断大脑活动。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fMRI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信号具有较高的空间分辨率，可以详细显示大脑活动的区域，但时间分辨率较低，通常需要较长时间才能完成一次扫描。</a:t>
            </a:r>
          </a:p>
          <a:p>
            <a:pPr defTabSz="347472" fontAlgn="base"/>
            <a:r>
              <a:rPr lang="en-US" altLang="zh-CN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-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 总结来说，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EEG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适合捕捉快速变化的大脑活动，但空间分辨率较低；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MEG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提供了较高的空间和时间分辨率，但信号较弱；</a:t>
            </a:r>
            <a:r>
              <a:rPr 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fMRI </a:t>
            </a:r>
            <a:r>
              <a:rPr lang="zh-CN" altLang="en-US" sz="1368" kern="1200">
                <a:solidFill>
                  <a:srgbClr val="000000"/>
                </a:solidFill>
                <a:highlight>
                  <a:srgbClr val="FFFFFF"/>
                </a:highlight>
                <a:latin typeface="system-ui"/>
                <a:ea typeface="+mn-ea"/>
                <a:cs typeface="+mn-cs"/>
              </a:rPr>
              <a:t>提供了较高的空间分辨率，适合观察大脑活动的区域，但时间分辨率较低。这些技术的选择和使用取决于具体的研究目的和需求。</a:t>
            </a:r>
            <a:endParaRPr lang="zh-CN" altLang="en-US" b="0" i="0">
              <a:solidFill>
                <a:srgbClr val="000000"/>
              </a:solidFill>
              <a:effectLst/>
              <a:highlight>
                <a:srgbClr val="FFFFFF"/>
              </a:highlight>
              <a:latin typeface="system-ui"/>
            </a:endParaRPr>
          </a:p>
        </p:txBody>
      </p:sp>
    </p:spTree>
    <p:extLst>
      <p:ext uri="{BB962C8B-B14F-4D97-AF65-F5344CB8AC3E}">
        <p14:creationId xmlns:p14="http://schemas.microsoft.com/office/powerpoint/2010/main" val="1372080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">
      <a:dk1>
        <a:sysClr val="windowText" lastClr="000000"/>
      </a:dk1>
      <a:lt1>
        <a:sysClr val="window" lastClr="FFFFFF"/>
      </a:lt1>
      <a:dk2>
        <a:srgbClr val="373545"/>
      </a:dk2>
      <a:lt2>
        <a:srgbClr val="000000"/>
      </a:lt2>
      <a:accent1>
        <a:srgbClr val="2683C6"/>
      </a:accent1>
      <a:accent2>
        <a:srgbClr val="2683C6"/>
      </a:accent2>
      <a:accent3>
        <a:srgbClr val="2683C6"/>
      </a:accent3>
      <a:accent4>
        <a:srgbClr val="2683C6"/>
      </a:accent4>
      <a:accent5>
        <a:srgbClr val="2683C6"/>
      </a:accent5>
      <a:accent6>
        <a:srgbClr val="2683C6"/>
      </a:accent6>
      <a:hlink>
        <a:srgbClr val="2683C6"/>
      </a:hlink>
      <a:folHlink>
        <a:srgbClr val="2683C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7809</TotalTime>
  <Words>1744</Words>
  <Application>Microsoft Macintosh PowerPoint</Application>
  <PresentationFormat>Widescreen</PresentationFormat>
  <Paragraphs>97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宋体 Std L</vt:lpstr>
      <vt:lpstr>等线</vt:lpstr>
      <vt:lpstr>system-ui</vt:lpstr>
      <vt:lpstr>Arial</vt:lpstr>
      <vt:lpstr>Calibri</vt:lpstr>
      <vt:lpstr>Calibri Light</vt:lpstr>
      <vt:lpstr>Office 主题​​</vt:lpstr>
      <vt:lpstr>1_Office 主题​​</vt:lpstr>
      <vt:lpstr>PowerPoint Presentation</vt:lpstr>
      <vt:lpstr>What is Brain Encoding and Decoding</vt:lpstr>
      <vt:lpstr>Brain Encoding</vt:lpstr>
      <vt:lpstr>Brain Decoding</vt:lpstr>
      <vt:lpstr>Difference Data Type</vt:lpstr>
      <vt:lpstr>PowerPoint Presentation</vt:lpstr>
      <vt:lpstr>PowerPoint Presentation</vt:lpstr>
      <vt:lpstr>PowerPoint Presentation</vt:lpstr>
      <vt:lpstr>Main Difference Between Them</vt:lpstr>
      <vt:lpstr>Dataset in Brain En/Decoding</vt:lpstr>
      <vt:lpstr>Dive into Brain En/Decoding</vt:lpstr>
      <vt:lpstr>How to Learn the Presentation of Brain Signals</vt:lpstr>
      <vt:lpstr>How to Do Encoding </vt:lpstr>
      <vt:lpstr>Why Lossless Compression Matters</vt:lpstr>
      <vt:lpstr>How to Do Encoding </vt:lpstr>
      <vt:lpstr>PowerPoint Presentation</vt:lpstr>
      <vt:lpstr>How to Do Decoding</vt:lpstr>
      <vt:lpstr>Decoding to Image </vt:lpstr>
      <vt:lpstr>Difference Way to Use Diffusion</vt:lpstr>
      <vt:lpstr>Difference Way to Use Diffusion</vt:lpstr>
      <vt:lpstr>Analysis Results</vt:lpstr>
      <vt:lpstr>Analysis Results</vt:lpstr>
      <vt:lpstr>Analysis Results – Brain Decodes Neural Nets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隋明哲</dc:creator>
  <cp:lastModifiedBy>Dylan Li</cp:lastModifiedBy>
  <cp:revision>514</cp:revision>
  <dcterms:created xsi:type="dcterms:W3CDTF">2020-09-14T02:46:00Z</dcterms:created>
  <dcterms:modified xsi:type="dcterms:W3CDTF">2024-08-05T06:11:19Z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8F21DC9478214171A533643FB4AC483D</vt:lpwstr>
  </property>
  <property fmtid="{D5CDD505-2E9C-101B-9397-08002B2CF9AE}" pid="3" name="KSOProductBuildVer">
    <vt:lpwstr>2052-10.8.2.6666</vt:lpwstr>
  </property>
</Properties>
</file>